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3" r:id="rId1"/>
  </p:sldMasterIdLst>
  <p:notesMasterIdLst>
    <p:notesMasterId r:id="rId26"/>
  </p:notesMasterIdLst>
  <p:sldIdLst>
    <p:sldId id="286" r:id="rId2"/>
    <p:sldId id="329" r:id="rId3"/>
    <p:sldId id="325" r:id="rId4"/>
    <p:sldId id="326" r:id="rId5"/>
    <p:sldId id="327" r:id="rId6"/>
    <p:sldId id="311" r:id="rId7"/>
    <p:sldId id="306" r:id="rId8"/>
    <p:sldId id="307" r:id="rId9"/>
    <p:sldId id="310" r:id="rId10"/>
    <p:sldId id="308" r:id="rId11"/>
    <p:sldId id="312" r:id="rId12"/>
    <p:sldId id="313" r:id="rId13"/>
    <p:sldId id="314" r:id="rId14"/>
    <p:sldId id="315" r:id="rId15"/>
    <p:sldId id="316" r:id="rId16"/>
    <p:sldId id="318" r:id="rId17"/>
    <p:sldId id="319" r:id="rId18"/>
    <p:sldId id="320" r:id="rId19"/>
    <p:sldId id="321" r:id="rId20"/>
    <p:sldId id="322" r:id="rId21"/>
    <p:sldId id="323" r:id="rId22"/>
    <p:sldId id="324" r:id="rId23"/>
    <p:sldId id="328" r:id="rId24"/>
    <p:sldId id="30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ii Lysenko" initials="AL" lastIdx="2" clrIdx="0">
    <p:extLst>
      <p:ext uri="{19B8F6BF-5375-455C-9EA6-DF929625EA0E}">
        <p15:presenceInfo xmlns:p15="http://schemas.microsoft.com/office/powerpoint/2012/main" userId="S-1-5-21-2187396960-214055034-1057192210-101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CCFF"/>
    <a:srgbClr val="70C1DF"/>
    <a:srgbClr val="A5D053"/>
    <a:srgbClr val="99FF66"/>
    <a:srgbClr val="E9ECEE"/>
    <a:srgbClr val="8DB7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91" d="100"/>
          <a:sy n="91" d="100"/>
        </p:scale>
        <p:origin x="53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52298D-6104-434F-B615-BE78108837F1}"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4403485C-9970-4EF7-868B-D22656E28781}">
      <dgm:prSet phldrT="[Text]" custT="1"/>
      <dgm:spPr/>
      <dgm:t>
        <a:bodyPr/>
        <a:lstStyle/>
        <a:p>
          <a:r>
            <a:rPr lang="ru-RU" sz="3600" dirty="0" smtClean="0"/>
            <a:t>SQL </a:t>
          </a:r>
          <a:r>
            <a:rPr lang="en-US" sz="3600" noProof="0" dirty="0" smtClean="0"/>
            <a:t>Server</a:t>
          </a:r>
          <a:r>
            <a:rPr lang="ru-RU" sz="3600" dirty="0" smtClean="0"/>
            <a:t> 2017</a:t>
          </a:r>
          <a:endParaRPr lang="en-US" sz="3600" dirty="0"/>
        </a:p>
      </dgm:t>
    </dgm:pt>
    <dgm:pt modelId="{09AA4503-C9F6-45DC-A9E2-970D044C4DA6}" type="parTrans" cxnId="{9374E488-27B6-4DD0-A29E-3DE91A256359}">
      <dgm:prSet/>
      <dgm:spPr/>
      <dgm:t>
        <a:bodyPr/>
        <a:lstStyle/>
        <a:p>
          <a:endParaRPr lang="en-US"/>
        </a:p>
      </dgm:t>
    </dgm:pt>
    <dgm:pt modelId="{AC52187D-3542-4A5B-BF36-6C8BB505698B}" type="sibTrans" cxnId="{9374E488-27B6-4DD0-A29E-3DE91A256359}">
      <dgm:prSet/>
      <dgm:spPr/>
      <dgm:t>
        <a:bodyPr/>
        <a:lstStyle/>
        <a:p>
          <a:endParaRPr lang="en-US"/>
        </a:p>
      </dgm:t>
    </dgm:pt>
    <dgm:pt modelId="{1F9CD04F-5413-4F6C-B3B8-4D8606669F0E}">
      <dgm:prSet phldrT="[Text]" custT="1"/>
      <dgm:spPr/>
      <dgm:t>
        <a:bodyPr/>
        <a:lstStyle/>
        <a:p>
          <a:r>
            <a:rPr lang="ru-RU" sz="2000" noProof="0" dirty="0" smtClean="0"/>
            <a:t>Поддержка</a:t>
          </a:r>
          <a:r>
            <a:rPr lang="uk-UA" sz="2000" dirty="0" smtClean="0"/>
            <a:t> </a:t>
          </a:r>
          <a:r>
            <a:rPr lang="en-US" sz="2000" dirty="0" smtClean="0"/>
            <a:t>R</a:t>
          </a:r>
          <a:r>
            <a:rPr lang="uk-UA" sz="2000" dirty="0" smtClean="0"/>
            <a:t> </a:t>
          </a:r>
          <a:r>
            <a:rPr lang="en-US" sz="2000" dirty="0" smtClean="0"/>
            <a:t>+</a:t>
          </a:r>
          <a:r>
            <a:rPr lang="uk-UA" sz="2000" dirty="0" smtClean="0"/>
            <a:t> </a:t>
          </a:r>
          <a:r>
            <a:rPr lang="en-US" sz="2000" dirty="0" smtClean="0"/>
            <a:t>Python</a:t>
          </a:r>
          <a:endParaRPr lang="en-US" sz="2000" dirty="0"/>
        </a:p>
      </dgm:t>
    </dgm:pt>
    <dgm:pt modelId="{5EEE082A-E9C5-47B7-8C1E-EB5331FF3B87}" type="parTrans" cxnId="{064BEC53-4378-4EED-BE08-1F56C619768A}">
      <dgm:prSet/>
      <dgm:spPr/>
      <dgm:t>
        <a:bodyPr/>
        <a:lstStyle/>
        <a:p>
          <a:endParaRPr lang="en-US" sz="1400"/>
        </a:p>
      </dgm:t>
    </dgm:pt>
    <dgm:pt modelId="{5A6F36CA-B9BF-4E24-AC42-F074592DEEB0}" type="sibTrans" cxnId="{064BEC53-4378-4EED-BE08-1F56C619768A}">
      <dgm:prSet/>
      <dgm:spPr/>
      <dgm:t>
        <a:bodyPr/>
        <a:lstStyle/>
        <a:p>
          <a:endParaRPr lang="en-US"/>
        </a:p>
      </dgm:t>
    </dgm:pt>
    <dgm:pt modelId="{1B120EAF-F12C-46F2-961A-355FE124A5D3}">
      <dgm:prSet phldrT="[Text]" custT="1"/>
      <dgm:spPr/>
      <dgm:t>
        <a:bodyPr/>
        <a:lstStyle/>
        <a:p>
          <a:r>
            <a:rPr lang="ru-RU" sz="2000" noProof="0" dirty="0" smtClean="0"/>
            <a:t>Название</a:t>
          </a:r>
          <a:r>
            <a:rPr lang="uk-UA" sz="2000" dirty="0" smtClean="0"/>
            <a:t> – </a:t>
          </a:r>
          <a:r>
            <a:rPr lang="uk-UA" sz="2000" b="1" dirty="0" smtClean="0"/>
            <a:t>«</a:t>
          </a:r>
          <a:r>
            <a:rPr lang="en-US" sz="2000" b="1" i="0" dirty="0" smtClean="0"/>
            <a:t>Machine Learning Services</a:t>
          </a:r>
          <a:r>
            <a:rPr lang="uk-UA" sz="2000" b="1" dirty="0" smtClean="0"/>
            <a:t>»</a:t>
          </a:r>
          <a:endParaRPr lang="en-US" sz="2000" b="1" dirty="0"/>
        </a:p>
      </dgm:t>
    </dgm:pt>
    <dgm:pt modelId="{01ED91B9-20BC-458F-B434-F33F9E8EADDB}" type="parTrans" cxnId="{2ECAFDF9-361C-4D26-85EE-3ACBF718B73E}">
      <dgm:prSet/>
      <dgm:spPr/>
      <dgm:t>
        <a:bodyPr/>
        <a:lstStyle/>
        <a:p>
          <a:endParaRPr lang="en-US" sz="1400"/>
        </a:p>
      </dgm:t>
    </dgm:pt>
    <dgm:pt modelId="{61165528-9D4F-4F7F-B8E2-C7A2781F1E7B}" type="sibTrans" cxnId="{2ECAFDF9-361C-4D26-85EE-3ACBF718B73E}">
      <dgm:prSet/>
      <dgm:spPr/>
      <dgm:t>
        <a:bodyPr/>
        <a:lstStyle/>
        <a:p>
          <a:endParaRPr lang="en-US"/>
        </a:p>
      </dgm:t>
    </dgm:pt>
    <dgm:pt modelId="{10FB2B45-9AD4-42AD-B4A2-34FC31B2AFCD}">
      <dgm:prSet phldrT="[Text]" custT="1"/>
      <dgm:spPr/>
      <dgm:t>
        <a:bodyPr/>
        <a:lstStyle/>
        <a:p>
          <a:r>
            <a:rPr lang="ru-RU" sz="4000" dirty="0" smtClean="0"/>
            <a:t>SQL </a:t>
          </a:r>
          <a:r>
            <a:rPr lang="en-US" sz="4000" noProof="0" dirty="0" smtClean="0"/>
            <a:t>Server</a:t>
          </a:r>
          <a:r>
            <a:rPr lang="ru-RU" sz="4000" dirty="0" smtClean="0"/>
            <a:t> 2016</a:t>
          </a:r>
          <a:endParaRPr lang="en-US" sz="4000" dirty="0"/>
        </a:p>
      </dgm:t>
    </dgm:pt>
    <dgm:pt modelId="{CEF54851-635E-4204-8FB3-893E22A46AC2}" type="parTrans" cxnId="{709B52BA-66FA-4BD0-B50A-A695E2A0142A}">
      <dgm:prSet/>
      <dgm:spPr/>
      <dgm:t>
        <a:bodyPr/>
        <a:lstStyle/>
        <a:p>
          <a:endParaRPr lang="en-US"/>
        </a:p>
      </dgm:t>
    </dgm:pt>
    <dgm:pt modelId="{093B8FCF-D49B-4091-88F7-3A408A7FE8A8}" type="sibTrans" cxnId="{709B52BA-66FA-4BD0-B50A-A695E2A0142A}">
      <dgm:prSet/>
      <dgm:spPr/>
      <dgm:t>
        <a:bodyPr/>
        <a:lstStyle/>
        <a:p>
          <a:endParaRPr lang="en-US"/>
        </a:p>
      </dgm:t>
    </dgm:pt>
    <dgm:pt modelId="{B39CB20C-B606-4DCA-A177-1F8A8475FB33}">
      <dgm:prSet phldrT="[Text]" custT="1"/>
      <dgm:spPr/>
      <dgm:t>
        <a:bodyPr/>
        <a:lstStyle/>
        <a:p>
          <a:r>
            <a:rPr lang="ru-RU" sz="2000" noProof="0" dirty="0" smtClean="0"/>
            <a:t>Поддержка</a:t>
          </a:r>
          <a:r>
            <a:rPr lang="uk-UA" sz="2000" dirty="0" smtClean="0"/>
            <a:t> </a:t>
          </a:r>
          <a:r>
            <a:rPr lang="en-US" sz="2000" dirty="0" smtClean="0"/>
            <a:t>R</a:t>
          </a:r>
          <a:endParaRPr lang="en-US" sz="2000" dirty="0"/>
        </a:p>
      </dgm:t>
    </dgm:pt>
    <dgm:pt modelId="{2D2DD066-B2DA-4740-B72F-FFE548C70798}" type="parTrans" cxnId="{14132385-B61C-4DEA-87AE-C671C501A68F}">
      <dgm:prSet/>
      <dgm:spPr/>
      <dgm:t>
        <a:bodyPr/>
        <a:lstStyle/>
        <a:p>
          <a:endParaRPr lang="en-US" sz="1400"/>
        </a:p>
      </dgm:t>
    </dgm:pt>
    <dgm:pt modelId="{E650F5E4-5960-4D37-BEB0-90E4ADC4AFD3}" type="sibTrans" cxnId="{14132385-B61C-4DEA-87AE-C671C501A68F}">
      <dgm:prSet/>
      <dgm:spPr/>
      <dgm:t>
        <a:bodyPr/>
        <a:lstStyle/>
        <a:p>
          <a:endParaRPr lang="en-US"/>
        </a:p>
      </dgm:t>
    </dgm:pt>
    <dgm:pt modelId="{732BF6EE-7B89-4830-99CC-45DF06E37470}">
      <dgm:prSet phldrT="[Text]" custT="1"/>
      <dgm:spPr/>
      <dgm:t>
        <a:bodyPr/>
        <a:lstStyle/>
        <a:p>
          <a:r>
            <a:rPr lang="ru-RU" sz="2000" noProof="0" dirty="0" smtClean="0"/>
            <a:t>Название</a:t>
          </a:r>
          <a:r>
            <a:rPr lang="uk-UA" sz="2000" dirty="0" smtClean="0"/>
            <a:t> – </a:t>
          </a:r>
          <a:r>
            <a:rPr lang="uk-UA" sz="2000" b="1" dirty="0" smtClean="0"/>
            <a:t>«</a:t>
          </a:r>
          <a:r>
            <a:rPr lang="en-US" sz="2000" b="1" i="0" dirty="0" smtClean="0"/>
            <a:t>R Services</a:t>
          </a:r>
          <a:r>
            <a:rPr lang="uk-UA" sz="2000" b="1" i="0" dirty="0" smtClean="0"/>
            <a:t>»</a:t>
          </a:r>
          <a:endParaRPr lang="en-US" sz="2000" b="1" dirty="0"/>
        </a:p>
      </dgm:t>
    </dgm:pt>
    <dgm:pt modelId="{68FFA844-1AE6-44D2-9A10-C9348C6790D5}" type="parTrans" cxnId="{380DDEC9-A523-41FF-9C46-A8039CC860B9}">
      <dgm:prSet/>
      <dgm:spPr/>
      <dgm:t>
        <a:bodyPr/>
        <a:lstStyle/>
        <a:p>
          <a:endParaRPr lang="en-US" sz="1400"/>
        </a:p>
      </dgm:t>
    </dgm:pt>
    <dgm:pt modelId="{1614BDE5-8A3D-413C-A3A2-9BC368E46E30}" type="sibTrans" cxnId="{380DDEC9-A523-41FF-9C46-A8039CC860B9}">
      <dgm:prSet/>
      <dgm:spPr/>
      <dgm:t>
        <a:bodyPr/>
        <a:lstStyle/>
        <a:p>
          <a:endParaRPr lang="en-US"/>
        </a:p>
      </dgm:t>
    </dgm:pt>
    <dgm:pt modelId="{8EEC7DDB-4119-40EE-88D5-5786C6FC2C34}" type="pres">
      <dgm:prSet presAssocID="{0B52298D-6104-434F-B615-BE78108837F1}" presName="diagram" presStyleCnt="0">
        <dgm:presLayoutVars>
          <dgm:chPref val="1"/>
          <dgm:dir/>
          <dgm:animOne val="branch"/>
          <dgm:animLvl val="lvl"/>
          <dgm:resizeHandles/>
        </dgm:presLayoutVars>
      </dgm:prSet>
      <dgm:spPr/>
      <dgm:t>
        <a:bodyPr/>
        <a:lstStyle/>
        <a:p>
          <a:endParaRPr lang="en-US"/>
        </a:p>
      </dgm:t>
    </dgm:pt>
    <dgm:pt modelId="{C2F383CE-646E-4A61-BF2F-E82A59058461}" type="pres">
      <dgm:prSet presAssocID="{4403485C-9970-4EF7-868B-D22656E28781}" presName="root" presStyleCnt="0"/>
      <dgm:spPr/>
    </dgm:pt>
    <dgm:pt modelId="{EF4B2878-01C0-45B5-BD76-0110C2593DEF}" type="pres">
      <dgm:prSet presAssocID="{4403485C-9970-4EF7-868B-D22656E28781}" presName="rootComposite" presStyleCnt="0"/>
      <dgm:spPr/>
    </dgm:pt>
    <dgm:pt modelId="{F073AB53-A322-40C4-8F6A-B794821CBFEB}" type="pres">
      <dgm:prSet presAssocID="{4403485C-9970-4EF7-868B-D22656E28781}" presName="rootText" presStyleLbl="node1" presStyleIdx="0" presStyleCnt="2"/>
      <dgm:spPr/>
      <dgm:t>
        <a:bodyPr/>
        <a:lstStyle/>
        <a:p>
          <a:endParaRPr lang="en-US"/>
        </a:p>
      </dgm:t>
    </dgm:pt>
    <dgm:pt modelId="{28CF9F01-0F4E-47B8-8871-F394733D2C5B}" type="pres">
      <dgm:prSet presAssocID="{4403485C-9970-4EF7-868B-D22656E28781}" presName="rootConnector" presStyleLbl="node1" presStyleIdx="0" presStyleCnt="2"/>
      <dgm:spPr/>
      <dgm:t>
        <a:bodyPr/>
        <a:lstStyle/>
        <a:p>
          <a:endParaRPr lang="en-US"/>
        </a:p>
      </dgm:t>
    </dgm:pt>
    <dgm:pt modelId="{4EBCAF58-173F-4EA5-8DC5-711FC9CF4AF1}" type="pres">
      <dgm:prSet presAssocID="{4403485C-9970-4EF7-868B-D22656E28781}" presName="childShape" presStyleCnt="0"/>
      <dgm:spPr/>
    </dgm:pt>
    <dgm:pt modelId="{1694EC49-B0A0-4CC1-8A73-AAD46A8AADC9}" type="pres">
      <dgm:prSet presAssocID="{5EEE082A-E9C5-47B7-8C1E-EB5331FF3B87}" presName="Name13" presStyleLbl="parChTrans1D2" presStyleIdx="0" presStyleCnt="4"/>
      <dgm:spPr/>
      <dgm:t>
        <a:bodyPr/>
        <a:lstStyle/>
        <a:p>
          <a:endParaRPr lang="en-US"/>
        </a:p>
      </dgm:t>
    </dgm:pt>
    <dgm:pt modelId="{1F2163B0-1260-499A-896A-50F69616736F}" type="pres">
      <dgm:prSet presAssocID="{1F9CD04F-5413-4F6C-B3B8-4D8606669F0E}" presName="childText" presStyleLbl="bgAcc1" presStyleIdx="0" presStyleCnt="4">
        <dgm:presLayoutVars>
          <dgm:bulletEnabled val="1"/>
        </dgm:presLayoutVars>
      </dgm:prSet>
      <dgm:spPr/>
      <dgm:t>
        <a:bodyPr/>
        <a:lstStyle/>
        <a:p>
          <a:endParaRPr lang="en-US"/>
        </a:p>
      </dgm:t>
    </dgm:pt>
    <dgm:pt modelId="{3AEA76CB-8A8A-4326-9EB6-A98AA5BC3DC0}" type="pres">
      <dgm:prSet presAssocID="{01ED91B9-20BC-458F-B434-F33F9E8EADDB}" presName="Name13" presStyleLbl="parChTrans1D2" presStyleIdx="1" presStyleCnt="4"/>
      <dgm:spPr/>
      <dgm:t>
        <a:bodyPr/>
        <a:lstStyle/>
        <a:p>
          <a:endParaRPr lang="en-US"/>
        </a:p>
      </dgm:t>
    </dgm:pt>
    <dgm:pt modelId="{87117BFD-7499-4F35-8DDE-CD2FDA1CD594}" type="pres">
      <dgm:prSet presAssocID="{1B120EAF-F12C-46F2-961A-355FE124A5D3}" presName="childText" presStyleLbl="bgAcc1" presStyleIdx="1" presStyleCnt="4" custLinFactNeighborX="3179" custLinFactNeighborY="43">
        <dgm:presLayoutVars>
          <dgm:bulletEnabled val="1"/>
        </dgm:presLayoutVars>
      </dgm:prSet>
      <dgm:spPr/>
      <dgm:t>
        <a:bodyPr/>
        <a:lstStyle/>
        <a:p>
          <a:endParaRPr lang="en-US"/>
        </a:p>
      </dgm:t>
    </dgm:pt>
    <dgm:pt modelId="{8E39C5DF-A256-490B-8EE0-E84ED7A8EDD7}" type="pres">
      <dgm:prSet presAssocID="{10FB2B45-9AD4-42AD-B4A2-34FC31B2AFCD}" presName="root" presStyleCnt="0"/>
      <dgm:spPr/>
    </dgm:pt>
    <dgm:pt modelId="{671F8C3D-9003-4E64-93AB-BE41B5180C12}" type="pres">
      <dgm:prSet presAssocID="{10FB2B45-9AD4-42AD-B4A2-34FC31B2AFCD}" presName="rootComposite" presStyleCnt="0"/>
      <dgm:spPr/>
    </dgm:pt>
    <dgm:pt modelId="{2F23C767-A6F3-4F53-B242-80B8D2F0806C}" type="pres">
      <dgm:prSet presAssocID="{10FB2B45-9AD4-42AD-B4A2-34FC31B2AFCD}" presName="rootText" presStyleLbl="node1" presStyleIdx="1" presStyleCnt="2"/>
      <dgm:spPr/>
      <dgm:t>
        <a:bodyPr/>
        <a:lstStyle/>
        <a:p>
          <a:endParaRPr lang="en-US"/>
        </a:p>
      </dgm:t>
    </dgm:pt>
    <dgm:pt modelId="{847C995E-FAD3-4AF2-8D10-2B69214DC33D}" type="pres">
      <dgm:prSet presAssocID="{10FB2B45-9AD4-42AD-B4A2-34FC31B2AFCD}" presName="rootConnector" presStyleLbl="node1" presStyleIdx="1" presStyleCnt="2"/>
      <dgm:spPr/>
      <dgm:t>
        <a:bodyPr/>
        <a:lstStyle/>
        <a:p>
          <a:endParaRPr lang="en-US"/>
        </a:p>
      </dgm:t>
    </dgm:pt>
    <dgm:pt modelId="{D6F25E04-F176-4AD1-8015-CDD34B3F7D48}" type="pres">
      <dgm:prSet presAssocID="{10FB2B45-9AD4-42AD-B4A2-34FC31B2AFCD}" presName="childShape" presStyleCnt="0"/>
      <dgm:spPr/>
    </dgm:pt>
    <dgm:pt modelId="{49AB80CF-4082-4BD2-83CD-9B30544DF575}" type="pres">
      <dgm:prSet presAssocID="{2D2DD066-B2DA-4740-B72F-FFE548C70798}" presName="Name13" presStyleLbl="parChTrans1D2" presStyleIdx="2" presStyleCnt="4"/>
      <dgm:spPr/>
      <dgm:t>
        <a:bodyPr/>
        <a:lstStyle/>
        <a:p>
          <a:endParaRPr lang="en-US"/>
        </a:p>
      </dgm:t>
    </dgm:pt>
    <dgm:pt modelId="{598C421E-ED53-4260-AB79-0816E11F10A2}" type="pres">
      <dgm:prSet presAssocID="{B39CB20C-B606-4DCA-A177-1F8A8475FB33}" presName="childText" presStyleLbl="bgAcc1" presStyleIdx="2" presStyleCnt="4">
        <dgm:presLayoutVars>
          <dgm:bulletEnabled val="1"/>
        </dgm:presLayoutVars>
      </dgm:prSet>
      <dgm:spPr/>
      <dgm:t>
        <a:bodyPr/>
        <a:lstStyle/>
        <a:p>
          <a:endParaRPr lang="en-US"/>
        </a:p>
      </dgm:t>
    </dgm:pt>
    <dgm:pt modelId="{4BF19D59-CD41-41AA-B2CC-F1EABC8CBBD0}" type="pres">
      <dgm:prSet presAssocID="{68FFA844-1AE6-44D2-9A10-C9348C6790D5}" presName="Name13" presStyleLbl="parChTrans1D2" presStyleIdx="3" presStyleCnt="4"/>
      <dgm:spPr/>
      <dgm:t>
        <a:bodyPr/>
        <a:lstStyle/>
        <a:p>
          <a:endParaRPr lang="en-US"/>
        </a:p>
      </dgm:t>
    </dgm:pt>
    <dgm:pt modelId="{8255CC86-0533-420F-988F-9760761F4962}" type="pres">
      <dgm:prSet presAssocID="{732BF6EE-7B89-4830-99CC-45DF06E37470}" presName="childText" presStyleLbl="bgAcc1" presStyleIdx="3" presStyleCnt="4" custLinFactNeighborX="2007" custLinFactNeighborY="43">
        <dgm:presLayoutVars>
          <dgm:bulletEnabled val="1"/>
        </dgm:presLayoutVars>
      </dgm:prSet>
      <dgm:spPr/>
      <dgm:t>
        <a:bodyPr/>
        <a:lstStyle/>
        <a:p>
          <a:endParaRPr lang="en-US"/>
        </a:p>
      </dgm:t>
    </dgm:pt>
  </dgm:ptLst>
  <dgm:cxnLst>
    <dgm:cxn modelId="{BA600527-AE0D-45EE-B656-BDC4A16F60C7}" type="presOf" srcId="{10FB2B45-9AD4-42AD-B4A2-34FC31B2AFCD}" destId="{2F23C767-A6F3-4F53-B242-80B8D2F0806C}" srcOrd="0" destOrd="0" presId="urn:microsoft.com/office/officeart/2005/8/layout/hierarchy3"/>
    <dgm:cxn modelId="{9374E488-27B6-4DD0-A29E-3DE91A256359}" srcId="{0B52298D-6104-434F-B615-BE78108837F1}" destId="{4403485C-9970-4EF7-868B-D22656E28781}" srcOrd="0" destOrd="0" parTransId="{09AA4503-C9F6-45DC-A9E2-970D044C4DA6}" sibTransId="{AC52187D-3542-4A5B-BF36-6C8BB505698B}"/>
    <dgm:cxn modelId="{6391A370-7709-40C4-B3CC-9F5347710115}" type="presOf" srcId="{2D2DD066-B2DA-4740-B72F-FFE548C70798}" destId="{49AB80CF-4082-4BD2-83CD-9B30544DF575}" srcOrd="0" destOrd="0" presId="urn:microsoft.com/office/officeart/2005/8/layout/hierarchy3"/>
    <dgm:cxn modelId="{709B52BA-66FA-4BD0-B50A-A695E2A0142A}" srcId="{0B52298D-6104-434F-B615-BE78108837F1}" destId="{10FB2B45-9AD4-42AD-B4A2-34FC31B2AFCD}" srcOrd="1" destOrd="0" parTransId="{CEF54851-635E-4204-8FB3-893E22A46AC2}" sibTransId="{093B8FCF-D49B-4091-88F7-3A408A7FE8A8}"/>
    <dgm:cxn modelId="{380DDEC9-A523-41FF-9C46-A8039CC860B9}" srcId="{10FB2B45-9AD4-42AD-B4A2-34FC31B2AFCD}" destId="{732BF6EE-7B89-4830-99CC-45DF06E37470}" srcOrd="1" destOrd="0" parTransId="{68FFA844-1AE6-44D2-9A10-C9348C6790D5}" sibTransId="{1614BDE5-8A3D-413C-A3A2-9BC368E46E30}"/>
    <dgm:cxn modelId="{8C7DADC7-EEFB-4667-A970-F2F9C5229E7E}" type="presOf" srcId="{4403485C-9970-4EF7-868B-D22656E28781}" destId="{F073AB53-A322-40C4-8F6A-B794821CBFEB}" srcOrd="0" destOrd="0" presId="urn:microsoft.com/office/officeart/2005/8/layout/hierarchy3"/>
    <dgm:cxn modelId="{0DDF97A6-09EC-4CAA-A8D8-1BF63BEA5A97}" type="presOf" srcId="{B39CB20C-B606-4DCA-A177-1F8A8475FB33}" destId="{598C421E-ED53-4260-AB79-0816E11F10A2}" srcOrd="0" destOrd="0" presId="urn:microsoft.com/office/officeart/2005/8/layout/hierarchy3"/>
    <dgm:cxn modelId="{42AD35FB-64A0-4830-B873-2BB17C6AA6F3}" type="presOf" srcId="{68FFA844-1AE6-44D2-9A10-C9348C6790D5}" destId="{4BF19D59-CD41-41AA-B2CC-F1EABC8CBBD0}" srcOrd="0" destOrd="0" presId="urn:microsoft.com/office/officeart/2005/8/layout/hierarchy3"/>
    <dgm:cxn modelId="{2ECAFDF9-361C-4D26-85EE-3ACBF718B73E}" srcId="{4403485C-9970-4EF7-868B-D22656E28781}" destId="{1B120EAF-F12C-46F2-961A-355FE124A5D3}" srcOrd="1" destOrd="0" parTransId="{01ED91B9-20BC-458F-B434-F33F9E8EADDB}" sibTransId="{61165528-9D4F-4F7F-B8E2-C7A2781F1E7B}"/>
    <dgm:cxn modelId="{3C5FBA94-0778-483E-9DF7-B3EC4E6E4540}" type="presOf" srcId="{1F9CD04F-5413-4F6C-B3B8-4D8606669F0E}" destId="{1F2163B0-1260-499A-896A-50F69616736F}" srcOrd="0" destOrd="0" presId="urn:microsoft.com/office/officeart/2005/8/layout/hierarchy3"/>
    <dgm:cxn modelId="{14132385-B61C-4DEA-87AE-C671C501A68F}" srcId="{10FB2B45-9AD4-42AD-B4A2-34FC31B2AFCD}" destId="{B39CB20C-B606-4DCA-A177-1F8A8475FB33}" srcOrd="0" destOrd="0" parTransId="{2D2DD066-B2DA-4740-B72F-FFE548C70798}" sibTransId="{E650F5E4-5960-4D37-BEB0-90E4ADC4AFD3}"/>
    <dgm:cxn modelId="{DF4746A2-9309-4D28-B937-62728AAD9E6A}" type="presOf" srcId="{1B120EAF-F12C-46F2-961A-355FE124A5D3}" destId="{87117BFD-7499-4F35-8DDE-CD2FDA1CD594}" srcOrd="0" destOrd="0" presId="urn:microsoft.com/office/officeart/2005/8/layout/hierarchy3"/>
    <dgm:cxn modelId="{DBA22F43-386B-482E-87DA-72C57FA2B874}" type="presOf" srcId="{10FB2B45-9AD4-42AD-B4A2-34FC31B2AFCD}" destId="{847C995E-FAD3-4AF2-8D10-2B69214DC33D}" srcOrd="1" destOrd="0" presId="urn:microsoft.com/office/officeart/2005/8/layout/hierarchy3"/>
    <dgm:cxn modelId="{F0C0508B-B84E-4358-8C41-7E878E27ECCD}" type="presOf" srcId="{01ED91B9-20BC-458F-B434-F33F9E8EADDB}" destId="{3AEA76CB-8A8A-4326-9EB6-A98AA5BC3DC0}" srcOrd="0" destOrd="0" presId="urn:microsoft.com/office/officeart/2005/8/layout/hierarchy3"/>
    <dgm:cxn modelId="{2BB28F27-ECBA-4DC8-A86C-F67FFE1E95F2}" type="presOf" srcId="{5EEE082A-E9C5-47B7-8C1E-EB5331FF3B87}" destId="{1694EC49-B0A0-4CC1-8A73-AAD46A8AADC9}" srcOrd="0" destOrd="0" presId="urn:microsoft.com/office/officeart/2005/8/layout/hierarchy3"/>
    <dgm:cxn modelId="{064BEC53-4378-4EED-BE08-1F56C619768A}" srcId="{4403485C-9970-4EF7-868B-D22656E28781}" destId="{1F9CD04F-5413-4F6C-B3B8-4D8606669F0E}" srcOrd="0" destOrd="0" parTransId="{5EEE082A-E9C5-47B7-8C1E-EB5331FF3B87}" sibTransId="{5A6F36CA-B9BF-4E24-AC42-F074592DEEB0}"/>
    <dgm:cxn modelId="{2F1360B9-2325-4302-8278-EEF2FCBC1168}" type="presOf" srcId="{732BF6EE-7B89-4830-99CC-45DF06E37470}" destId="{8255CC86-0533-420F-988F-9760761F4962}" srcOrd="0" destOrd="0" presId="urn:microsoft.com/office/officeart/2005/8/layout/hierarchy3"/>
    <dgm:cxn modelId="{EFFF09B1-EF45-40C5-8CCF-7294ED35D8FD}" type="presOf" srcId="{0B52298D-6104-434F-B615-BE78108837F1}" destId="{8EEC7DDB-4119-40EE-88D5-5786C6FC2C34}" srcOrd="0" destOrd="0" presId="urn:microsoft.com/office/officeart/2005/8/layout/hierarchy3"/>
    <dgm:cxn modelId="{89BFD820-65C9-473E-A63D-C59380CC1F2D}" type="presOf" srcId="{4403485C-9970-4EF7-868B-D22656E28781}" destId="{28CF9F01-0F4E-47B8-8871-F394733D2C5B}" srcOrd="1" destOrd="0" presId="urn:microsoft.com/office/officeart/2005/8/layout/hierarchy3"/>
    <dgm:cxn modelId="{828D54A4-F828-4177-B449-A4DE72D2919E}" type="presParOf" srcId="{8EEC7DDB-4119-40EE-88D5-5786C6FC2C34}" destId="{C2F383CE-646E-4A61-BF2F-E82A59058461}" srcOrd="0" destOrd="0" presId="urn:microsoft.com/office/officeart/2005/8/layout/hierarchy3"/>
    <dgm:cxn modelId="{5035E919-381C-4B01-A523-25D72682525B}" type="presParOf" srcId="{C2F383CE-646E-4A61-BF2F-E82A59058461}" destId="{EF4B2878-01C0-45B5-BD76-0110C2593DEF}" srcOrd="0" destOrd="0" presId="urn:microsoft.com/office/officeart/2005/8/layout/hierarchy3"/>
    <dgm:cxn modelId="{81A4D00A-383B-4842-AC5B-67EE5436B011}" type="presParOf" srcId="{EF4B2878-01C0-45B5-BD76-0110C2593DEF}" destId="{F073AB53-A322-40C4-8F6A-B794821CBFEB}" srcOrd="0" destOrd="0" presId="urn:microsoft.com/office/officeart/2005/8/layout/hierarchy3"/>
    <dgm:cxn modelId="{5516E4FE-A27D-48DE-9CCD-BE672B82A9C7}" type="presParOf" srcId="{EF4B2878-01C0-45B5-BD76-0110C2593DEF}" destId="{28CF9F01-0F4E-47B8-8871-F394733D2C5B}" srcOrd="1" destOrd="0" presId="urn:microsoft.com/office/officeart/2005/8/layout/hierarchy3"/>
    <dgm:cxn modelId="{3AE8E590-1933-4C2A-84E0-7255539CB1B6}" type="presParOf" srcId="{C2F383CE-646E-4A61-BF2F-E82A59058461}" destId="{4EBCAF58-173F-4EA5-8DC5-711FC9CF4AF1}" srcOrd="1" destOrd="0" presId="urn:microsoft.com/office/officeart/2005/8/layout/hierarchy3"/>
    <dgm:cxn modelId="{85EE9E03-D46A-4783-B62D-1DF01683ED1F}" type="presParOf" srcId="{4EBCAF58-173F-4EA5-8DC5-711FC9CF4AF1}" destId="{1694EC49-B0A0-4CC1-8A73-AAD46A8AADC9}" srcOrd="0" destOrd="0" presId="urn:microsoft.com/office/officeart/2005/8/layout/hierarchy3"/>
    <dgm:cxn modelId="{6A090200-9497-4584-9C12-6104CBF84A45}" type="presParOf" srcId="{4EBCAF58-173F-4EA5-8DC5-711FC9CF4AF1}" destId="{1F2163B0-1260-499A-896A-50F69616736F}" srcOrd="1" destOrd="0" presId="urn:microsoft.com/office/officeart/2005/8/layout/hierarchy3"/>
    <dgm:cxn modelId="{CF1B96C6-51B9-4768-81CC-A2540E8542F0}" type="presParOf" srcId="{4EBCAF58-173F-4EA5-8DC5-711FC9CF4AF1}" destId="{3AEA76CB-8A8A-4326-9EB6-A98AA5BC3DC0}" srcOrd="2" destOrd="0" presId="urn:microsoft.com/office/officeart/2005/8/layout/hierarchy3"/>
    <dgm:cxn modelId="{FA61AB49-65CD-4EC4-B112-8341DFB9C122}" type="presParOf" srcId="{4EBCAF58-173F-4EA5-8DC5-711FC9CF4AF1}" destId="{87117BFD-7499-4F35-8DDE-CD2FDA1CD594}" srcOrd="3" destOrd="0" presId="urn:microsoft.com/office/officeart/2005/8/layout/hierarchy3"/>
    <dgm:cxn modelId="{3CBF216F-C997-4650-A71F-D6648E2BF909}" type="presParOf" srcId="{8EEC7DDB-4119-40EE-88D5-5786C6FC2C34}" destId="{8E39C5DF-A256-490B-8EE0-E84ED7A8EDD7}" srcOrd="1" destOrd="0" presId="urn:microsoft.com/office/officeart/2005/8/layout/hierarchy3"/>
    <dgm:cxn modelId="{5A00CEEF-1C9F-418B-B588-87019895BE48}" type="presParOf" srcId="{8E39C5DF-A256-490B-8EE0-E84ED7A8EDD7}" destId="{671F8C3D-9003-4E64-93AB-BE41B5180C12}" srcOrd="0" destOrd="0" presId="urn:microsoft.com/office/officeart/2005/8/layout/hierarchy3"/>
    <dgm:cxn modelId="{01532C1A-0BB0-444D-AB0F-A59842AD6EC0}" type="presParOf" srcId="{671F8C3D-9003-4E64-93AB-BE41B5180C12}" destId="{2F23C767-A6F3-4F53-B242-80B8D2F0806C}" srcOrd="0" destOrd="0" presId="urn:microsoft.com/office/officeart/2005/8/layout/hierarchy3"/>
    <dgm:cxn modelId="{0C790B9E-ADCA-4BBF-A51E-2FC6B8CB1BDE}" type="presParOf" srcId="{671F8C3D-9003-4E64-93AB-BE41B5180C12}" destId="{847C995E-FAD3-4AF2-8D10-2B69214DC33D}" srcOrd="1" destOrd="0" presId="urn:microsoft.com/office/officeart/2005/8/layout/hierarchy3"/>
    <dgm:cxn modelId="{4D13A774-55F1-4130-9F67-AEB823CFC896}" type="presParOf" srcId="{8E39C5DF-A256-490B-8EE0-E84ED7A8EDD7}" destId="{D6F25E04-F176-4AD1-8015-CDD34B3F7D48}" srcOrd="1" destOrd="0" presId="urn:microsoft.com/office/officeart/2005/8/layout/hierarchy3"/>
    <dgm:cxn modelId="{49207066-0304-4409-96E5-06C7CB3F0B59}" type="presParOf" srcId="{D6F25E04-F176-4AD1-8015-CDD34B3F7D48}" destId="{49AB80CF-4082-4BD2-83CD-9B30544DF575}" srcOrd="0" destOrd="0" presId="urn:microsoft.com/office/officeart/2005/8/layout/hierarchy3"/>
    <dgm:cxn modelId="{E816457C-D985-4E68-A5ED-9C3B80D8DD01}" type="presParOf" srcId="{D6F25E04-F176-4AD1-8015-CDD34B3F7D48}" destId="{598C421E-ED53-4260-AB79-0816E11F10A2}" srcOrd="1" destOrd="0" presId="urn:microsoft.com/office/officeart/2005/8/layout/hierarchy3"/>
    <dgm:cxn modelId="{B8E828D6-6FF6-4865-BE7C-42EDED47D698}" type="presParOf" srcId="{D6F25E04-F176-4AD1-8015-CDD34B3F7D48}" destId="{4BF19D59-CD41-41AA-B2CC-F1EABC8CBBD0}" srcOrd="2" destOrd="0" presId="urn:microsoft.com/office/officeart/2005/8/layout/hierarchy3"/>
    <dgm:cxn modelId="{D4981A06-2339-4D6B-831F-B315B4D9DD55}" type="presParOf" srcId="{D6F25E04-F176-4AD1-8015-CDD34B3F7D48}" destId="{8255CC86-0533-420F-988F-9760761F4962}"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3AB53-A322-40C4-8F6A-B794821CBFEB}">
      <dsp:nvSpPr>
        <dsp:cNvPr id="0" name=""/>
        <dsp:cNvSpPr/>
      </dsp:nvSpPr>
      <dsp:spPr>
        <a:xfrm>
          <a:off x="314222" y="2420"/>
          <a:ext cx="2775562" cy="13877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a:lnSpc>
              <a:spcPct val="90000"/>
            </a:lnSpc>
            <a:spcBef>
              <a:spcPct val="0"/>
            </a:spcBef>
            <a:spcAft>
              <a:spcPct val="35000"/>
            </a:spcAft>
          </a:pPr>
          <a:r>
            <a:rPr lang="ru-RU" sz="3600" kern="1200" dirty="0" smtClean="0"/>
            <a:t>SQL </a:t>
          </a:r>
          <a:r>
            <a:rPr lang="en-US" sz="3600" kern="1200" noProof="0" dirty="0" smtClean="0"/>
            <a:t>Server</a:t>
          </a:r>
          <a:r>
            <a:rPr lang="ru-RU" sz="3600" kern="1200" dirty="0" smtClean="0"/>
            <a:t> 2017</a:t>
          </a:r>
          <a:endParaRPr lang="en-US" sz="3600" kern="1200" dirty="0"/>
        </a:p>
      </dsp:txBody>
      <dsp:txXfrm>
        <a:off x="354869" y="43067"/>
        <a:ext cx="2694268" cy="1306487"/>
      </dsp:txXfrm>
    </dsp:sp>
    <dsp:sp modelId="{1694EC49-B0A0-4CC1-8A73-AAD46A8AADC9}">
      <dsp:nvSpPr>
        <dsp:cNvPr id="0" name=""/>
        <dsp:cNvSpPr/>
      </dsp:nvSpPr>
      <dsp:spPr>
        <a:xfrm>
          <a:off x="591778" y="1390201"/>
          <a:ext cx="277556" cy="1040835"/>
        </a:xfrm>
        <a:custGeom>
          <a:avLst/>
          <a:gdLst/>
          <a:ahLst/>
          <a:cxnLst/>
          <a:rect l="0" t="0" r="0" b="0"/>
          <a:pathLst>
            <a:path>
              <a:moveTo>
                <a:pt x="0" y="0"/>
              </a:moveTo>
              <a:lnTo>
                <a:pt x="0" y="1040835"/>
              </a:lnTo>
              <a:lnTo>
                <a:pt x="277556" y="10408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2163B0-1260-499A-896A-50F69616736F}">
      <dsp:nvSpPr>
        <dsp:cNvPr id="0" name=""/>
        <dsp:cNvSpPr/>
      </dsp:nvSpPr>
      <dsp:spPr>
        <a:xfrm>
          <a:off x="869335" y="1737146"/>
          <a:ext cx="2220450" cy="138778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ru-RU" sz="2000" kern="1200" noProof="0" dirty="0" smtClean="0"/>
            <a:t>Поддержка</a:t>
          </a:r>
          <a:r>
            <a:rPr lang="uk-UA" sz="2000" kern="1200" dirty="0" smtClean="0"/>
            <a:t> </a:t>
          </a:r>
          <a:r>
            <a:rPr lang="en-US" sz="2000" kern="1200" dirty="0" smtClean="0"/>
            <a:t>R</a:t>
          </a:r>
          <a:r>
            <a:rPr lang="uk-UA" sz="2000" kern="1200" dirty="0" smtClean="0"/>
            <a:t> </a:t>
          </a:r>
          <a:r>
            <a:rPr lang="en-US" sz="2000" kern="1200" dirty="0" smtClean="0"/>
            <a:t>+</a:t>
          </a:r>
          <a:r>
            <a:rPr lang="uk-UA" sz="2000" kern="1200" dirty="0" smtClean="0"/>
            <a:t> </a:t>
          </a:r>
          <a:r>
            <a:rPr lang="en-US" sz="2000" kern="1200" dirty="0" smtClean="0"/>
            <a:t>Python</a:t>
          </a:r>
          <a:endParaRPr lang="en-US" sz="2000" kern="1200" dirty="0"/>
        </a:p>
      </dsp:txBody>
      <dsp:txXfrm>
        <a:off x="909982" y="1777793"/>
        <a:ext cx="2139156" cy="1306487"/>
      </dsp:txXfrm>
    </dsp:sp>
    <dsp:sp modelId="{3AEA76CB-8A8A-4326-9EB6-A98AA5BC3DC0}">
      <dsp:nvSpPr>
        <dsp:cNvPr id="0" name=""/>
        <dsp:cNvSpPr/>
      </dsp:nvSpPr>
      <dsp:spPr>
        <a:xfrm>
          <a:off x="591778" y="1390201"/>
          <a:ext cx="348144" cy="2776159"/>
        </a:xfrm>
        <a:custGeom>
          <a:avLst/>
          <a:gdLst/>
          <a:ahLst/>
          <a:cxnLst/>
          <a:rect l="0" t="0" r="0" b="0"/>
          <a:pathLst>
            <a:path>
              <a:moveTo>
                <a:pt x="0" y="0"/>
              </a:moveTo>
              <a:lnTo>
                <a:pt x="0" y="2776159"/>
              </a:lnTo>
              <a:lnTo>
                <a:pt x="348144" y="277615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117BFD-7499-4F35-8DDE-CD2FDA1CD594}">
      <dsp:nvSpPr>
        <dsp:cNvPr id="0" name=""/>
        <dsp:cNvSpPr/>
      </dsp:nvSpPr>
      <dsp:spPr>
        <a:xfrm>
          <a:off x="939923" y="3472470"/>
          <a:ext cx="2220450" cy="138778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ru-RU" sz="2000" kern="1200" noProof="0" dirty="0" smtClean="0"/>
            <a:t>Название</a:t>
          </a:r>
          <a:r>
            <a:rPr lang="uk-UA" sz="2000" kern="1200" dirty="0" smtClean="0"/>
            <a:t> – </a:t>
          </a:r>
          <a:r>
            <a:rPr lang="uk-UA" sz="2000" b="1" kern="1200" dirty="0" smtClean="0"/>
            <a:t>«</a:t>
          </a:r>
          <a:r>
            <a:rPr lang="en-US" sz="2000" b="1" i="0" kern="1200" dirty="0" smtClean="0"/>
            <a:t>Machine Learning Services</a:t>
          </a:r>
          <a:r>
            <a:rPr lang="uk-UA" sz="2000" b="1" kern="1200" dirty="0" smtClean="0"/>
            <a:t>»</a:t>
          </a:r>
          <a:endParaRPr lang="en-US" sz="2000" b="1" kern="1200" dirty="0"/>
        </a:p>
      </dsp:txBody>
      <dsp:txXfrm>
        <a:off x="980570" y="3513117"/>
        <a:ext cx="2139156" cy="1306487"/>
      </dsp:txXfrm>
    </dsp:sp>
    <dsp:sp modelId="{2F23C767-A6F3-4F53-B242-80B8D2F0806C}">
      <dsp:nvSpPr>
        <dsp:cNvPr id="0" name=""/>
        <dsp:cNvSpPr/>
      </dsp:nvSpPr>
      <dsp:spPr>
        <a:xfrm>
          <a:off x="3783675" y="2420"/>
          <a:ext cx="2775562" cy="13877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ru-RU" sz="4000" kern="1200" dirty="0" smtClean="0"/>
            <a:t>SQL </a:t>
          </a:r>
          <a:r>
            <a:rPr lang="en-US" sz="4000" kern="1200" noProof="0" dirty="0" smtClean="0"/>
            <a:t>Server</a:t>
          </a:r>
          <a:r>
            <a:rPr lang="ru-RU" sz="4000" kern="1200" dirty="0" smtClean="0"/>
            <a:t> 2016</a:t>
          </a:r>
          <a:endParaRPr lang="en-US" sz="4000" kern="1200" dirty="0"/>
        </a:p>
      </dsp:txBody>
      <dsp:txXfrm>
        <a:off x="3824322" y="43067"/>
        <a:ext cx="2694268" cy="1306487"/>
      </dsp:txXfrm>
    </dsp:sp>
    <dsp:sp modelId="{49AB80CF-4082-4BD2-83CD-9B30544DF575}">
      <dsp:nvSpPr>
        <dsp:cNvPr id="0" name=""/>
        <dsp:cNvSpPr/>
      </dsp:nvSpPr>
      <dsp:spPr>
        <a:xfrm>
          <a:off x="4061232" y="1390201"/>
          <a:ext cx="277556" cy="1040835"/>
        </a:xfrm>
        <a:custGeom>
          <a:avLst/>
          <a:gdLst/>
          <a:ahLst/>
          <a:cxnLst/>
          <a:rect l="0" t="0" r="0" b="0"/>
          <a:pathLst>
            <a:path>
              <a:moveTo>
                <a:pt x="0" y="0"/>
              </a:moveTo>
              <a:lnTo>
                <a:pt x="0" y="1040835"/>
              </a:lnTo>
              <a:lnTo>
                <a:pt x="277556" y="10408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8C421E-ED53-4260-AB79-0816E11F10A2}">
      <dsp:nvSpPr>
        <dsp:cNvPr id="0" name=""/>
        <dsp:cNvSpPr/>
      </dsp:nvSpPr>
      <dsp:spPr>
        <a:xfrm>
          <a:off x="4338788" y="1737146"/>
          <a:ext cx="2220450" cy="138778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ru-RU" sz="2000" kern="1200" noProof="0" dirty="0" smtClean="0"/>
            <a:t>Поддержка</a:t>
          </a:r>
          <a:r>
            <a:rPr lang="uk-UA" sz="2000" kern="1200" dirty="0" smtClean="0"/>
            <a:t> </a:t>
          </a:r>
          <a:r>
            <a:rPr lang="en-US" sz="2000" kern="1200" dirty="0" smtClean="0"/>
            <a:t>R</a:t>
          </a:r>
          <a:endParaRPr lang="en-US" sz="2000" kern="1200" dirty="0"/>
        </a:p>
      </dsp:txBody>
      <dsp:txXfrm>
        <a:off x="4379435" y="1777793"/>
        <a:ext cx="2139156" cy="1306487"/>
      </dsp:txXfrm>
    </dsp:sp>
    <dsp:sp modelId="{4BF19D59-CD41-41AA-B2CC-F1EABC8CBBD0}">
      <dsp:nvSpPr>
        <dsp:cNvPr id="0" name=""/>
        <dsp:cNvSpPr/>
      </dsp:nvSpPr>
      <dsp:spPr>
        <a:xfrm>
          <a:off x="4061232" y="1390201"/>
          <a:ext cx="322120" cy="2776159"/>
        </a:xfrm>
        <a:custGeom>
          <a:avLst/>
          <a:gdLst/>
          <a:ahLst/>
          <a:cxnLst/>
          <a:rect l="0" t="0" r="0" b="0"/>
          <a:pathLst>
            <a:path>
              <a:moveTo>
                <a:pt x="0" y="0"/>
              </a:moveTo>
              <a:lnTo>
                <a:pt x="0" y="2776159"/>
              </a:lnTo>
              <a:lnTo>
                <a:pt x="322120" y="277615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55CC86-0533-420F-988F-9760761F4962}">
      <dsp:nvSpPr>
        <dsp:cNvPr id="0" name=""/>
        <dsp:cNvSpPr/>
      </dsp:nvSpPr>
      <dsp:spPr>
        <a:xfrm>
          <a:off x="4383352" y="3472470"/>
          <a:ext cx="2220450" cy="138778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ru-RU" sz="2000" kern="1200" noProof="0" dirty="0" smtClean="0"/>
            <a:t>Название</a:t>
          </a:r>
          <a:r>
            <a:rPr lang="uk-UA" sz="2000" kern="1200" dirty="0" smtClean="0"/>
            <a:t> – </a:t>
          </a:r>
          <a:r>
            <a:rPr lang="uk-UA" sz="2000" b="1" kern="1200" dirty="0" smtClean="0"/>
            <a:t>«</a:t>
          </a:r>
          <a:r>
            <a:rPr lang="en-US" sz="2000" b="1" i="0" kern="1200" dirty="0" smtClean="0"/>
            <a:t>R Services</a:t>
          </a:r>
          <a:r>
            <a:rPr lang="uk-UA" sz="2000" b="1" i="0" kern="1200" dirty="0" smtClean="0"/>
            <a:t>»</a:t>
          </a:r>
          <a:endParaRPr lang="en-US" sz="2000" b="1" kern="1200" dirty="0"/>
        </a:p>
      </dsp:txBody>
      <dsp:txXfrm>
        <a:off x="4423999" y="3513117"/>
        <a:ext cx="2139156" cy="130648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68BE3-DB39-41AF-8919-4E40D52C57B5}" type="datetimeFigureOut">
              <a:rPr lang="ru-RU" smtClean="0"/>
              <a:t>12.07.2019</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30C061-55CF-4D1B-959E-815C840F4F42}" type="slidenum">
              <a:rPr lang="ru-RU" smtClean="0"/>
              <a:t>‹#›</a:t>
            </a:fld>
            <a:endParaRPr lang="ru-RU"/>
          </a:p>
        </p:txBody>
      </p:sp>
    </p:spTree>
    <p:extLst>
      <p:ext uri="{BB962C8B-B14F-4D97-AF65-F5344CB8AC3E}">
        <p14:creationId xmlns:p14="http://schemas.microsoft.com/office/powerpoint/2010/main" val="3972242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FCE5-3F90-4630-B558-7D8E085E682E}" type="slidenum">
              <a:rPr lang="uk-UA" smtClean="0"/>
              <a:t>1</a:t>
            </a:fld>
            <a:endParaRPr lang="uk-UA"/>
          </a:p>
        </p:txBody>
      </p:sp>
    </p:spTree>
    <p:extLst>
      <p:ext uri="{BB962C8B-B14F-4D97-AF65-F5344CB8AC3E}">
        <p14:creationId xmlns:p14="http://schemas.microsoft.com/office/powerpoint/2010/main" val="1765580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6" name="Rectangle 5"/>
          <p:cNvSpPr/>
          <p:nvPr userDrawn="1"/>
        </p:nvSpPr>
        <p:spPr>
          <a:xfrm>
            <a:off x="0" y="0"/>
            <a:ext cx="41148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800" b="1" spc="-100" baseline="0" dirty="0">
                <a:solidFill>
                  <a:schemeClr val="accent4"/>
                </a:solidFill>
                <a:latin typeface="+mn-lt"/>
                <a:cs typeface="Segoe UI Semibold" panose="020B0702040204020203" pitchFamily="34" charset="0"/>
              </a:defRPr>
            </a:lvl1pPr>
          </a:lstStyle>
          <a:p>
            <a:pPr lvl="0"/>
            <a:r>
              <a:rPr lang="en-US" dirty="0" smtClean="0"/>
              <a:t>Presentation title</a:t>
            </a:r>
            <a:endParaRPr lang="en-US" dirty="0"/>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smtClean="0"/>
              <a:t>Speaker Name</a:t>
            </a:r>
          </a:p>
          <a:p>
            <a:pPr lvl="0"/>
            <a:r>
              <a:rPr lang="en-US" dirty="0" smtClean="0"/>
              <a:t>Date</a:t>
            </a:r>
            <a:endParaRPr lang="en-US"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157486"/>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59381"/>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410641084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4127">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smtClean="0"/>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smtClean="0"/>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88372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smtClean="0"/>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4912094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smtClean="0"/>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98418611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51715525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smtClean="0"/>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68" indent="0">
              <a:buNone/>
              <a:defRPr>
                <a:solidFill>
                  <a:schemeClr val="tx1"/>
                </a:solidFill>
                <a:latin typeface="Courier New" pitchFamily="49" charset="0"/>
                <a:cs typeface="Courier New" pitchFamily="49" charset="0"/>
              </a:defRPr>
            </a:lvl2pPr>
            <a:lvl3pPr marL="588461" indent="0">
              <a:buNone/>
              <a:defRPr>
                <a:solidFill>
                  <a:schemeClr val="tx1"/>
                </a:solidFill>
                <a:latin typeface="Courier New" pitchFamily="49" charset="0"/>
                <a:cs typeface="Courier New" pitchFamily="49" charset="0"/>
              </a:defRPr>
            </a:lvl3pPr>
            <a:lvl4pPr marL="870129" indent="0">
              <a:buNone/>
              <a:defRPr>
                <a:solidFill>
                  <a:schemeClr val="tx1"/>
                </a:solidFill>
                <a:latin typeface="Courier New" pitchFamily="49" charset="0"/>
                <a:cs typeface="Courier New" pitchFamily="49" charset="0"/>
              </a:defRPr>
            </a:lvl4pPr>
            <a:lvl5pPr marL="1105512" indent="0">
              <a:buNone/>
              <a:defRPr>
                <a:solidFill>
                  <a:schemeClr val="tx1"/>
                </a:solidFill>
                <a:latin typeface="Courier New" pitchFamily="49" charset="0"/>
                <a:cs typeface="Courier New" pitchFamily="49" charset="0"/>
              </a:defRPr>
            </a:lvl5pPr>
          </a:lstStyle>
          <a:p>
            <a:pPr lvl="0"/>
            <a:r>
              <a:rPr lang="en-US" dirty="0" smtClean="0"/>
              <a:t>Click to add developer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98490997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smtClean="0"/>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0708585"/>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smtClean="0"/>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smtClean="0"/>
              <a:t>Click to 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smtClean="0"/>
              <a:t>Click to 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smtClean="0"/>
              <a:t>Click to edit Master text styles</a:t>
            </a:r>
          </a:p>
        </p:txBody>
      </p:sp>
    </p:spTree>
    <p:extLst>
      <p:ext uri="{BB962C8B-B14F-4D97-AF65-F5344CB8AC3E}">
        <p14:creationId xmlns:p14="http://schemas.microsoft.com/office/powerpoint/2010/main" val="292602523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smtClean="0"/>
              <a:t>Click to 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smtClean="0"/>
              <a:t>Click to edit Master text styles</a:t>
            </a:r>
          </a:p>
        </p:txBody>
      </p:sp>
      <p:sp>
        <p:nvSpPr>
          <p:cNvPr id="2" name="Title 1"/>
          <p:cNvSpPr>
            <a:spLocks noGrp="1"/>
          </p:cNvSpPr>
          <p:nvPr>
            <p:ph type="title"/>
          </p:nvPr>
        </p:nvSpPr>
        <p:spPr/>
        <p:txBody>
          <a:bodyPr lIns="137160" tIns="91440" rIns="137160" bIns="137160"/>
          <a:lstStyle/>
          <a:p>
            <a:r>
              <a:rPr lang="en-US" smtClean="0"/>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smtClean="0"/>
              <a:t>Click to 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smtClean="0"/>
              <a:t>Click to 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smtClean="0"/>
              <a:t>Click to 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smtClean="0"/>
              <a:t>Click to edit Master text styles</a:t>
            </a:r>
          </a:p>
        </p:txBody>
      </p:sp>
    </p:spTree>
    <p:extLst>
      <p:ext uri="{BB962C8B-B14F-4D97-AF65-F5344CB8AC3E}">
        <p14:creationId xmlns:p14="http://schemas.microsoft.com/office/powerpoint/2010/main" val="99723919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smtClean="0"/>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smtClean="0"/>
              <a:t>Click to edit Master text styles</a:t>
            </a:r>
          </a:p>
          <a:p>
            <a:pPr lvl="1"/>
            <a:r>
              <a:rPr lang="en-US" smtClean="0"/>
              <a:t>Second level</a:t>
            </a:r>
          </a:p>
          <a:p>
            <a:pPr lvl="2"/>
            <a:r>
              <a:rPr lang="en-US" smtClean="0"/>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380493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smtClean="0"/>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317559341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cstate="print">
            <a:extLst>
              <a:ext uri="{28A0092B-C50C-407E-A947-70E740481C1C}">
                <a14:useLocalDpi xmlns:a14="http://schemas.microsoft.com/office/drawing/2010/main" val="0"/>
              </a:ext>
            </a:extLst>
          </a:blip>
          <a:srcRect t="8089" b="8408"/>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smtClean="0"/>
              <a:t>Presentation title</a:t>
            </a:r>
            <a:endParaRPr lang="en-US" dirty="0"/>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smtClean="0"/>
              <a:t>Speaker Name</a:t>
            </a:r>
          </a:p>
          <a:p>
            <a:pPr lvl="0"/>
            <a:r>
              <a:rPr lang="en-US" dirty="0" smtClean="0"/>
              <a:t>Date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246659" y="7717367"/>
            <a:ext cx="1737792" cy="639069"/>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266700"/>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26670151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smtClean="0"/>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smtClean="0"/>
              <a:t>Click to insert demo video</a:t>
            </a:r>
            <a:endParaRPr lang="en-US" dirty="0"/>
          </a:p>
        </p:txBody>
      </p:sp>
    </p:spTree>
    <p:extLst>
      <p:ext uri="{BB962C8B-B14F-4D97-AF65-F5344CB8AC3E}">
        <p14:creationId xmlns:p14="http://schemas.microsoft.com/office/powerpoint/2010/main" val="279671276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smtClean="0"/>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smtClean="0"/>
              <a:t>Click to add screenshot</a:t>
            </a:r>
            <a:endParaRPr lang="en-US" dirty="0"/>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smtClean="0"/>
              <a:t>Click to add screenshot</a:t>
            </a:r>
            <a:endParaRPr lang="en-US" dirty="0"/>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smtClean="0"/>
              <a:t>Click to add screenshot</a:t>
            </a:r>
            <a:endParaRPr lang="en-US" dirty="0"/>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smtClean="0"/>
              <a:t>Click to add screenshot</a:t>
            </a:r>
            <a:endParaRPr lang="en-US" dirty="0"/>
          </a:p>
        </p:txBody>
      </p:sp>
    </p:spTree>
    <p:extLst>
      <p:ext uri="{BB962C8B-B14F-4D97-AF65-F5344CB8AC3E}">
        <p14:creationId xmlns:p14="http://schemas.microsoft.com/office/powerpoint/2010/main" val="157861547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smtClean="0"/>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smtClean="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616079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6" pos="2975">
          <p15:clr>
            <a:srgbClr val="5ACBF0"/>
          </p15:clr>
        </p15:guide>
        <p15:guide id="7" pos="3551">
          <p15:clr>
            <a:srgbClr val="5ACBF0"/>
          </p15:clr>
        </p15:guide>
        <p15:guide id="15"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smtClean="0"/>
              <a:t>Section title</a:t>
            </a:r>
            <a:endParaRPr lang="en-US" dirty="0"/>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smtClean="0"/>
              <a:t>Click on icon to</a:t>
            </a:r>
            <a:br>
              <a:rPr lang="en-US" dirty="0" smtClean="0"/>
            </a:br>
            <a:r>
              <a:rPr lang="en-US" dirty="0" smtClean="0"/>
              <a:t>insert picture then</a:t>
            </a:r>
            <a:br>
              <a:rPr lang="en-US" dirty="0" smtClean="0"/>
            </a:br>
            <a:r>
              <a:rPr lang="en-US" dirty="0" smtClean="0"/>
              <a:t>send to back</a:t>
            </a:r>
            <a:endParaRPr lang="en-US" dirty="0"/>
          </a:p>
        </p:txBody>
      </p:sp>
    </p:spTree>
    <p:extLst>
      <p:ext uri="{BB962C8B-B14F-4D97-AF65-F5344CB8AC3E}">
        <p14:creationId xmlns:p14="http://schemas.microsoft.com/office/powerpoint/2010/main" val="272744825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smtClean="0"/>
              <a:t>Section title</a:t>
            </a:r>
            <a:endParaRPr lang="en-US" dirty="0"/>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smtClean="0"/>
              <a:t>Click on icon to</a:t>
            </a:r>
            <a:br>
              <a:rPr lang="en-US" dirty="0" smtClean="0"/>
            </a:br>
            <a:r>
              <a:rPr lang="en-US" dirty="0" smtClean="0"/>
              <a:t>insert picture then</a:t>
            </a:r>
            <a:br>
              <a:rPr lang="en-US" dirty="0" smtClean="0"/>
            </a:br>
            <a:r>
              <a:rPr lang="en-US" dirty="0" smtClean="0"/>
              <a:t>send to back</a:t>
            </a:r>
            <a:endParaRPr lang="en-US" dirty="0"/>
          </a:p>
        </p:txBody>
      </p:sp>
    </p:spTree>
    <p:extLst>
      <p:ext uri="{BB962C8B-B14F-4D97-AF65-F5344CB8AC3E}">
        <p14:creationId xmlns:p14="http://schemas.microsoft.com/office/powerpoint/2010/main" val="205505840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smtClean="0"/>
              <a:t>Click to add title</a:t>
            </a:r>
            <a:endParaRPr lang="en-US" dirty="0"/>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speaker notes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smtClean="0"/>
              <a:t>Next slide topic</a:t>
            </a:r>
          </a:p>
        </p:txBody>
      </p:sp>
    </p:spTree>
    <p:extLst>
      <p:ext uri="{BB962C8B-B14F-4D97-AF65-F5344CB8AC3E}">
        <p14:creationId xmlns:p14="http://schemas.microsoft.com/office/powerpoint/2010/main" val="125702357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Microsoft logo w/photo">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1669273552"/>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294531114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5397558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cstate="email">
            <a:extLst>
              <a:ext uri="{BEBA8EAE-BF5A-486C-A8C5-ECC9F3942E4B}">
                <a14:imgProps xmlns:a14="http://schemas.microsoft.com/office/drawing/2010/main">
                  <a14:imgLayer r:embed="rId3">
                    <a14:imgEffect>
                      <a14:brightnessContrast contrast="8000"/>
                    </a14:imgEffect>
                  </a14:imgLayer>
                </a14:imgProps>
              </a:ext>
              <a:ext uri="{28A0092B-C50C-407E-A947-70E740481C1C}">
                <a14:useLocalDpi xmlns:a14="http://schemas.microsoft.com/office/drawing/2010/main"/>
              </a:ext>
            </a:extLst>
          </a:blip>
          <a:srcRect t="23263"/>
          <a:stretch/>
        </p:blipFill>
        <p:spPr>
          <a:xfrm>
            <a:off x="865" y="487"/>
            <a:ext cx="12190271" cy="6935632"/>
          </a:xfrm>
          <a:prstGeom prst="rect">
            <a:avLst/>
          </a:prstGeom>
        </p:spPr>
      </p:pic>
      <p:sp>
        <p:nvSpPr>
          <p:cNvPr id="4" name="Rectangle 3"/>
          <p:cNvSpPr/>
          <p:nvPr userDrawn="1"/>
        </p:nvSpPr>
        <p:spPr>
          <a:xfrm>
            <a:off x="-13881" y="487"/>
            <a:ext cx="12205017" cy="4450010"/>
          </a:xfrm>
          <a:prstGeom prst="rect">
            <a:avLst/>
          </a:prstGeom>
          <a:gradFill flip="none" rotWithShape="1">
            <a:gsLst>
              <a:gs pos="0">
                <a:schemeClr val="bg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endParaRPr>
          </a:p>
        </p:txBody>
      </p:sp>
      <p:sp>
        <p:nvSpPr>
          <p:cNvPr id="2" name="Title 1"/>
          <p:cNvSpPr>
            <a:spLocks noGrp="1"/>
          </p:cNvSpPr>
          <p:nvPr>
            <p:ph type="title"/>
          </p:nvPr>
        </p:nvSpPr>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34372555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411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sp>
        <p:nvSpPr>
          <p:cNvPr id="9" name="Title 1"/>
          <p:cNvSpPr>
            <a:spLocks noGrp="1"/>
          </p:cNvSpPr>
          <p:nvPr>
            <p:ph type="title" hasCustomPrompt="1"/>
          </p:nvPr>
        </p:nvSpPr>
        <p:spPr bwMode="ltGray">
          <a:xfrm>
            <a:off x="228600" y="275423"/>
            <a:ext cx="3886200" cy="3616380"/>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smtClean="0"/>
              <a:t>Presentation title</a:t>
            </a:r>
            <a:endParaRPr lang="en-US" dirty="0"/>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smtClean="0"/>
              <a:t>Speaker Name</a:t>
            </a:r>
          </a:p>
          <a:p>
            <a:pPr lvl="0"/>
            <a:r>
              <a:rPr lang="en-US" dirty="0" smtClean="0"/>
              <a:t>Date</a:t>
            </a:r>
            <a:endParaRPr lang="en-US"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3886201"/>
            <a:ext cx="3886200" cy="1663724"/>
          </a:xfrm>
        </p:spPr>
        <p:txBody>
          <a:bodyPr lIns="137160" tIns="0" rIns="137160" bIns="137160">
            <a:noAutofit/>
          </a:bodyPr>
          <a:lstStyle>
            <a:lvl1pPr>
              <a:defRPr sz="2400" spc="-80"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61356674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endParaRPr dirty="0">
              <a:solidFill>
                <a:srgbClr val="505050"/>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69238" y="291070"/>
            <a:ext cx="11653523" cy="1004683"/>
          </a:xfrm>
          <a:prstGeom prst="rect">
            <a:avLst/>
          </a:prstGeom>
        </p:spPr>
        <p:txBody>
          <a:bodyPr lIns="146304" tIns="91440" rIns="146304" bIns="91440">
            <a:noAutofit/>
          </a:bodyPr>
          <a:lstStyle>
            <a:lvl1pPr marL="0" indent="0" algn="l" defTabSz="913505" rtl="0" fontAlgn="base">
              <a:lnSpc>
                <a:spcPct val="90000"/>
              </a:lnSpc>
              <a:spcBef>
                <a:spcPct val="0"/>
              </a:spcBef>
              <a:spcAft>
                <a:spcPct val="0"/>
              </a:spcAft>
              <a:buFontTx/>
              <a:buNone/>
              <a:defRPr lang="en-US" sz="4313" kern="1200" spc="-100" dirty="0" smtClean="0">
                <a:ln w="3175">
                  <a:noFill/>
                </a:ln>
                <a:solidFill>
                  <a:schemeClr val="tx2"/>
                </a:solidFill>
                <a:latin typeface="+mj-lt"/>
                <a:ea typeface="ＭＳ Ｐゴシック" charset="0"/>
                <a:cs typeface="Segoe UI" pitchFamily="34" charset="0"/>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Tree>
    <p:extLst>
      <p:ext uri="{BB962C8B-B14F-4D97-AF65-F5344CB8AC3E}">
        <p14:creationId xmlns:p14="http://schemas.microsoft.com/office/powerpoint/2010/main" val="352372431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43611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63283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pPr/>
              <a:t>7/12/2019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6366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dirty="0"/>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
        <p:nvSpPr>
          <p:cNvPr id="8" name="Picture Placeholder 7"/>
          <p:cNvSpPr>
            <a:spLocks noGrp="1"/>
          </p:cNvSpPr>
          <p:nvPr>
            <p:ph type="pic" sz="quarter" idx="12"/>
          </p:nvPr>
        </p:nvSpPr>
        <p:spPr>
          <a:xfrm>
            <a:off x="0" y="0"/>
            <a:ext cx="12192000" cy="6858000"/>
          </a:xfrm>
        </p:spPr>
        <p:txBody>
          <a:bodyPr/>
          <a:lstStyle/>
          <a:p>
            <a:endParaRPr lang="en-US" dirty="0"/>
          </a:p>
        </p:txBody>
      </p:sp>
    </p:spTree>
    <p:extLst>
      <p:ext uri="{BB962C8B-B14F-4D97-AF65-F5344CB8AC3E}">
        <p14:creationId xmlns:p14="http://schemas.microsoft.com/office/powerpoint/2010/main" val="15493771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userDrawn="1"/>
        </p:nvSpPr>
        <p:spPr>
          <a:xfrm>
            <a:off x="0" y="0"/>
            <a:ext cx="6094413"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sp>
        <p:nvSpPr>
          <p:cNvPr id="9" name="Title 1"/>
          <p:cNvSpPr>
            <a:spLocks noGrp="1"/>
          </p:cNvSpPr>
          <p:nvPr>
            <p:ph type="title" hasCustomPrompt="1"/>
          </p:nvPr>
        </p:nvSpPr>
        <p:spPr bwMode="ltGray">
          <a:xfrm>
            <a:off x="228600" y="1181101"/>
            <a:ext cx="5665258" cy="2705100"/>
          </a:xfrm>
          <a:noFill/>
        </p:spPr>
        <p:txBody>
          <a:bodyPr vert="horz" lIns="137160" tIns="91440" rIns="137160" bIns="0" rtlCol="0" anchor="b" anchorCtr="0">
            <a:noAutofit/>
          </a:bodyPr>
          <a:lstStyle>
            <a:lvl1pPr algn="l">
              <a:defRPr lang="en-US" sz="5400" b="1" spc="-100" baseline="0" dirty="0">
                <a:solidFill>
                  <a:schemeClr val="accent4"/>
                </a:solidFill>
                <a:latin typeface="+mn-lt"/>
                <a:cs typeface="Segoe UI Semibold" panose="020B0702040204020203" pitchFamily="34" charset="0"/>
              </a:defRPr>
            </a:lvl1pPr>
          </a:lstStyle>
          <a:p>
            <a:pPr lvl="0"/>
            <a:r>
              <a:rPr lang="en-US" dirty="0" smtClean="0"/>
              <a:t>Presentation title</a:t>
            </a:r>
            <a:endParaRPr lang="en-US" dirty="0"/>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smtClean="0"/>
              <a:t>Speaker Name</a:t>
            </a:r>
          </a:p>
          <a:p>
            <a:pPr lvl="0"/>
            <a:r>
              <a:rPr lang="en-US" dirty="0" smtClean="0"/>
              <a:t>Date</a:t>
            </a:r>
            <a:endParaRPr lang="en-US" dirty="0"/>
          </a:p>
        </p:txBody>
      </p:sp>
      <p:sp>
        <p:nvSpPr>
          <p:cNvPr id="5" name="Text Placeholder 4"/>
          <p:cNvSpPr>
            <a:spLocks noGrp="1"/>
          </p:cNvSpPr>
          <p:nvPr>
            <p:ph type="body" sz="quarter" idx="11"/>
          </p:nvPr>
        </p:nvSpPr>
        <p:spPr>
          <a:xfrm>
            <a:off x="228600" y="3910500"/>
            <a:ext cx="5681132" cy="1766399"/>
          </a:xfrm>
        </p:spPr>
        <p:txBody>
          <a:bodyPr lIns="137160" tIns="0" rIns="137160" bIns="137160">
            <a:noAutofit/>
          </a:bodyPr>
          <a:lstStyle>
            <a:lvl1pPr>
              <a:defRPr sz="2400" spc="-80" baseline="0">
                <a:solidFill>
                  <a:schemeClr val="bg1"/>
                </a:solidFill>
              </a:defRPr>
            </a:lvl1pPr>
          </a:lstStyle>
          <a:p>
            <a:pPr lvl="0"/>
            <a:r>
              <a:rPr lang="en-US" smtClean="0"/>
              <a:t>Click to 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7186054"/>
            <a:ext cx="1737792" cy="63906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5945204"/>
            <a:ext cx="1740540" cy="640080"/>
          </a:xfrm>
          <a:prstGeom prst="rect">
            <a:avLst/>
          </a:prstGeom>
        </p:spPr>
      </p:pic>
    </p:spTree>
    <p:extLst>
      <p:ext uri="{BB962C8B-B14F-4D97-AF65-F5344CB8AC3E}">
        <p14:creationId xmlns:p14="http://schemas.microsoft.com/office/powerpoint/2010/main" val="22146484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 y="1"/>
            <a:ext cx="12199620" cy="6857999"/>
          </a:xfrm>
          <a:prstGeom prst="rect">
            <a:avLst/>
          </a:prstGeom>
        </p:spPr>
      </p:pic>
      <p:sp>
        <p:nvSpPr>
          <p:cNvPr id="6" name="Rectangle 5"/>
          <p:cNvSpPr/>
          <p:nvPr userDrawn="1"/>
        </p:nvSpPr>
        <p:spPr>
          <a:xfrm>
            <a:off x="-7620" y="0"/>
            <a:ext cx="6102033"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smtClean="0"/>
              <a:t>Presentation title</a:t>
            </a:r>
            <a:endParaRPr lang="en-US" dirty="0"/>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smtClean="0"/>
              <a:t>Speaker Name</a:t>
            </a:r>
          </a:p>
          <a:p>
            <a:pPr lvl="0"/>
            <a:r>
              <a:rPr lang="en-US" dirty="0" smtClean="0"/>
              <a:t>Date</a:t>
            </a:r>
            <a:endParaRPr lang="en-US" dirty="0"/>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smtClean="0"/>
              <a:t>Click to 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Tree>
    <p:extLst>
      <p:ext uri="{BB962C8B-B14F-4D97-AF65-F5344CB8AC3E}">
        <p14:creationId xmlns:p14="http://schemas.microsoft.com/office/powerpoint/2010/main" val="283516956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609441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smtClean="0"/>
              <a:t>Presentation title</a:t>
            </a:r>
            <a:endParaRPr lang="en-US" dirty="0"/>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smtClean="0"/>
              <a:t>Speaker Name</a:t>
            </a:r>
          </a:p>
          <a:p>
            <a:pPr lvl="0"/>
            <a:r>
              <a:rPr lang="en-US" dirty="0" smtClean="0"/>
              <a:t>Date</a:t>
            </a:r>
            <a:endParaRPr lang="en-US" dirty="0"/>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smtClean="0"/>
              <a:t>Click to 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spTree>
    <p:extLst>
      <p:ext uri="{BB962C8B-B14F-4D97-AF65-F5344CB8AC3E}">
        <p14:creationId xmlns:p14="http://schemas.microsoft.com/office/powerpoint/2010/main" val="150313440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smtClean="0"/>
              <a:t>Presentation title</a:t>
            </a:r>
            <a:endParaRPr lang="en-US" dirty="0"/>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smtClean="0"/>
              <a:t>Speaker Name</a:t>
            </a:r>
          </a:p>
          <a:p>
            <a:pPr lvl="0"/>
            <a:r>
              <a:rPr lang="en-US" dirty="0" smtClean="0"/>
              <a:t>Date</a:t>
            </a:r>
            <a:endParaRPr lang="en-US" dirty="0"/>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smtClean="0"/>
              <a:t>Click to edit Master text styles</a:t>
            </a:r>
          </a:p>
        </p:txBody>
      </p:sp>
    </p:spTree>
    <p:extLst>
      <p:ext uri="{BB962C8B-B14F-4D97-AF65-F5344CB8AC3E}">
        <p14:creationId xmlns:p14="http://schemas.microsoft.com/office/powerpoint/2010/main" val="262527151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5997504"/>
            <a:ext cx="1740540" cy="640080"/>
          </a:xfrm>
          <a:prstGeom prst="rect">
            <a:avLst/>
          </a:prstGeom>
        </p:spPr>
      </p:pic>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tx2"/>
                </a:solidFill>
                <a:latin typeface="+mn-lt"/>
                <a:cs typeface="Segoe UI" panose="020B0502040204020203" pitchFamily="34" charset="0"/>
              </a:defRPr>
            </a:lvl1pPr>
          </a:lstStyle>
          <a:p>
            <a:pPr lvl="0"/>
            <a:r>
              <a:rPr lang="en-US" dirty="0" smtClean="0"/>
              <a:t>Presentation title</a:t>
            </a:r>
            <a:endParaRPr lang="en-US" dirty="0"/>
          </a:p>
        </p:txBody>
      </p:sp>
      <p:sp>
        <p:nvSpPr>
          <p:cNvPr id="4" name="Text Placeholder 3"/>
          <p:cNvSpPr>
            <a:spLocks noGrp="1"/>
          </p:cNvSpPr>
          <p:nvPr>
            <p:ph type="body" sz="quarter" idx="10" hasCustomPrompt="1"/>
          </p:nvPr>
        </p:nvSpPr>
        <p:spPr>
          <a:xfrm>
            <a:off x="2933700" y="5742424"/>
            <a:ext cx="6286499" cy="658376"/>
          </a:xfrm>
        </p:spPr>
        <p:txBody>
          <a:bodyPr lIns="137160" tIns="137160" rIns="137160" bIns="137160" anchor="b">
            <a:noAutofit/>
          </a:bodyPr>
          <a:lstStyle>
            <a:lvl1pPr marL="0" indent="0" algn="ctr">
              <a:spcBef>
                <a:spcPts val="0"/>
              </a:spcBef>
              <a:buNone/>
              <a:defRPr sz="16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smtClean="0"/>
              <a:t>Speaker Name</a:t>
            </a:r>
          </a:p>
          <a:p>
            <a:pPr lvl="0"/>
            <a:r>
              <a:rPr lang="en-US" dirty="0" smtClean="0"/>
              <a:t>Date</a:t>
            </a:r>
            <a:endParaRPr lang="en-US" dirty="0"/>
          </a:p>
        </p:txBody>
      </p:sp>
      <p:cxnSp>
        <p:nvCxnSpPr>
          <p:cNvPr id="6" name="Straight Connector 5"/>
          <p:cNvCxnSpPr/>
          <p:nvPr userDrawn="1"/>
        </p:nvCxnSpPr>
        <p:spPr>
          <a:xfrm>
            <a:off x="3848100" y="5668199"/>
            <a:ext cx="449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7070957"/>
            <a:ext cx="1737792" cy="639069"/>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tx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smtClean="0"/>
              <a:t>Click to edit Master text styles</a:t>
            </a:r>
          </a:p>
        </p:txBody>
      </p:sp>
    </p:spTree>
    <p:extLst>
      <p:ext uri="{BB962C8B-B14F-4D97-AF65-F5344CB8AC3E}">
        <p14:creationId xmlns:p14="http://schemas.microsoft.com/office/powerpoint/2010/main" val="395664953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smtClean="0"/>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smtClean="0"/>
              <a:t>Click icon to add picture</a:t>
            </a:r>
            <a:endParaRPr lang="en-US" dirty="0"/>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876210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Tree>
    <p:extLst>
      <p:ext uri="{BB962C8B-B14F-4D97-AF65-F5344CB8AC3E}">
        <p14:creationId xmlns:p14="http://schemas.microsoft.com/office/powerpoint/2010/main" val="1437220049"/>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6" r:id="rId31"/>
    <p:sldLayoutId id="2147483737" r:id="rId32"/>
    <p:sldLayoutId id="2147483738" r:id="rId33"/>
    <p:sldLayoutId id="2147483735" r:id="rId34"/>
  </p:sldLayoutIdLst>
  <p:transition>
    <p:fade/>
  </p:transition>
  <p:timing>
    <p:tnLst>
      <p:par>
        <p:cTn id="1" dur="indefinite" restart="never" nodeType="tmRoot"/>
      </p:par>
    </p:tnLst>
  </p:timing>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sql/sql-server/what-s-new-in-sql-server-2017" TargetMode="External"/><Relationship Id="rId2" Type="http://schemas.openxmlformats.org/officeDocument/2006/relationships/hyperlink" Target="https://docs.microsoft.com/en-us/sql/advanced-analytics/getting-started-with-machine-learning-services" TargetMode="External"/><Relationship Id="rId1" Type="http://schemas.openxmlformats.org/officeDocument/2006/relationships/slideLayout" Target="../slideLayouts/slideLayout32.xml"/><Relationship Id="rId4" Type="http://schemas.openxmlformats.org/officeDocument/2006/relationships/hyperlink" Target="https://docs.microsoft.com/en-us/visualstudio/rtvs/data-science-and-analytical-applications-workload"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hyperlink" Target="https://www.microsoft.com/ru-ru/sql-server/sql-server-downloads" TargetMode="External"/><Relationship Id="rId2" Type="http://schemas.openxmlformats.org/officeDocument/2006/relationships/image" Target="../media/image18.png"/><Relationship Id="rId1" Type="http://schemas.openxmlformats.org/officeDocument/2006/relationships/slideLayout" Target="../slideLayouts/slideLayout3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hyperlink" Target="https://docs.microsoft.com/ru-ru/sql/ssms/download-sql-server-management-studio-ssms" TargetMode="External"/><Relationship Id="rId1" Type="http://schemas.openxmlformats.org/officeDocument/2006/relationships/slideLayout" Target="../slideLayouts/slideLayout32.xml"/><Relationship Id="rId6" Type="http://schemas.openxmlformats.org/officeDocument/2006/relationships/image" Target="../media/image22.png"/><Relationship Id="rId5" Type="http://schemas.openxmlformats.org/officeDocument/2006/relationships/hyperlink" Target="https://www.visualstudio.com/ru/?rr=https://www.google.com.ua/" TargetMode="Externa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9358" y="602456"/>
            <a:ext cx="9144000" cy="1195388"/>
          </a:xfrm>
        </p:spPr>
        <p:txBody>
          <a:bodyPr/>
          <a:lstStyle/>
          <a:p>
            <a:pPr algn="l"/>
            <a:r>
              <a:rPr lang="en-US" sz="3200" b="1" dirty="0" smtClean="0">
                <a:solidFill>
                  <a:schemeClr val="bg1"/>
                </a:solidFill>
                <a:latin typeface="Segoe UI Light" panose="020B0502040204020203" pitchFamily="34" charset="0"/>
                <a:cs typeface="Segoe UI Light" panose="020B0502040204020203" pitchFamily="34" charset="0"/>
              </a:rPr>
              <a:t>SMART TALKS 132: Machine Learning</a:t>
            </a:r>
            <a:endParaRPr lang="en-US" sz="3200" b="1" dirty="0">
              <a:solidFill>
                <a:schemeClr val="bg1"/>
              </a:solidFill>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a:xfrm>
            <a:off x="678568" y="2929902"/>
            <a:ext cx="6341379" cy="2481193"/>
          </a:xfrm>
        </p:spPr>
        <p:txBody>
          <a:bodyPr>
            <a:noAutofit/>
          </a:bodyPr>
          <a:lstStyle/>
          <a:p>
            <a:pPr algn="l" fontAlgn="base"/>
            <a:r>
              <a:rPr lang="en-US" sz="4400" dirty="0">
                <a:latin typeface="Segoe UI Light" panose="020B0502040204020203" pitchFamily="34" charset="0"/>
                <a:cs typeface="Segoe UI Light" panose="020B0502040204020203" pitchFamily="34" charset="0"/>
              </a:rPr>
              <a:t>Build machine learning applications using R and Python in SQL Server 2017</a:t>
            </a:r>
          </a:p>
        </p:txBody>
      </p:sp>
      <p:sp>
        <p:nvSpPr>
          <p:cNvPr id="4" name="TextBox 3"/>
          <p:cNvSpPr txBox="1"/>
          <p:nvPr/>
        </p:nvSpPr>
        <p:spPr>
          <a:xfrm>
            <a:off x="45156" y="6048842"/>
            <a:ext cx="4195930" cy="707886"/>
          </a:xfrm>
          <a:prstGeom prst="rect">
            <a:avLst/>
          </a:prstGeom>
          <a:noFill/>
        </p:spPr>
        <p:txBody>
          <a:bodyPr wrap="square" rtlCol="0">
            <a:spAutoFit/>
          </a:bodyPr>
          <a:lstStyle/>
          <a:p>
            <a:r>
              <a:rPr lang="en-US" sz="2000" dirty="0" smtClean="0">
                <a:latin typeface="Segoe UI Light" panose="020B0502040204020203" pitchFamily="34" charset="0"/>
                <a:cs typeface="Segoe UI Light" panose="020B0502040204020203" pitchFamily="34" charset="0"/>
              </a:rPr>
              <a:t>Andrii Shchur</a:t>
            </a:r>
          </a:p>
          <a:p>
            <a:r>
              <a:rPr lang="en-US" sz="2000" dirty="0" smtClean="0">
                <a:latin typeface="Segoe UI Light" panose="020B0502040204020203" pitchFamily="34" charset="0"/>
                <a:cs typeface="Segoe UI Light" panose="020B0502040204020203" pitchFamily="34" charset="0"/>
              </a:rPr>
              <a:t>anshc@smart-it.com</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865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Будущая архитектура</a:t>
            </a:r>
            <a:endParaRPr lang="ru-RU" dirty="0"/>
          </a:p>
        </p:txBody>
      </p:sp>
      <p:pic>
        <p:nvPicPr>
          <p:cNvPr id="1028" name="Picture 4" descr="https://microsoft.github.io/r-server-fraud-detection/images/diagramc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936521"/>
            <a:ext cx="5852675" cy="21569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77334" y="4488590"/>
            <a:ext cx="5852675" cy="2160479"/>
          </a:xfrm>
          <a:prstGeom prst="rect">
            <a:avLst/>
          </a:prstGeom>
        </p:spPr>
      </p:pic>
      <p:sp>
        <p:nvSpPr>
          <p:cNvPr id="5" name="Rectangle 4"/>
          <p:cNvSpPr/>
          <p:nvPr/>
        </p:nvSpPr>
        <p:spPr>
          <a:xfrm>
            <a:off x="677334" y="1751855"/>
            <a:ext cx="2805063" cy="369332"/>
          </a:xfrm>
          <a:prstGeom prst="rect">
            <a:avLst/>
          </a:prstGeom>
        </p:spPr>
        <p:txBody>
          <a:bodyPr wrap="none">
            <a:spAutoFit/>
          </a:bodyPr>
          <a:lstStyle/>
          <a:p>
            <a:r>
              <a:rPr lang="en-US" dirty="0"/>
              <a:t>SQL Server 2017 on Azure</a:t>
            </a:r>
          </a:p>
        </p:txBody>
      </p:sp>
      <p:sp>
        <p:nvSpPr>
          <p:cNvPr id="7" name="Rectangle 6"/>
          <p:cNvSpPr/>
          <p:nvPr/>
        </p:nvSpPr>
        <p:spPr>
          <a:xfrm>
            <a:off x="677334" y="4303924"/>
            <a:ext cx="2803781" cy="369332"/>
          </a:xfrm>
          <a:prstGeom prst="rect">
            <a:avLst/>
          </a:prstGeom>
        </p:spPr>
        <p:txBody>
          <a:bodyPr wrap="none">
            <a:spAutoFit/>
          </a:bodyPr>
          <a:lstStyle/>
          <a:p>
            <a:r>
              <a:rPr lang="en-US" dirty="0"/>
              <a:t>SQL Server 2017 On-</a:t>
            </a:r>
            <a:r>
              <a:rPr lang="en-US" dirty="0" err="1"/>
              <a:t>Prem</a:t>
            </a:r>
            <a:endParaRPr lang="en-US" dirty="0"/>
          </a:p>
        </p:txBody>
      </p:sp>
    </p:spTree>
    <p:extLst>
      <p:ext uri="{BB962C8B-B14F-4D97-AF65-F5344CB8AC3E}">
        <p14:creationId xmlns:p14="http://schemas.microsoft.com/office/powerpoint/2010/main" val="2833731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457461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smtClean="0"/>
              <a:t>Настройка </a:t>
            </a:r>
            <a:r>
              <a:rPr lang="en-US" dirty="0" smtClean="0"/>
              <a:t>SQL Server 22017</a:t>
            </a:r>
            <a:endParaRPr lang="en-US" dirty="0"/>
          </a:p>
        </p:txBody>
      </p:sp>
      <p:pic>
        <p:nvPicPr>
          <p:cNvPr id="8" name="Picture 7"/>
          <p:cNvPicPr>
            <a:picLocks noChangeAspect="1"/>
          </p:cNvPicPr>
          <p:nvPr/>
        </p:nvPicPr>
        <p:blipFill>
          <a:blip r:embed="rId2"/>
          <a:stretch>
            <a:fillRect/>
          </a:stretch>
        </p:blipFill>
        <p:spPr>
          <a:xfrm>
            <a:off x="684629" y="1520686"/>
            <a:ext cx="8589373" cy="4450369"/>
          </a:xfrm>
          <a:prstGeom prst="rect">
            <a:avLst/>
          </a:prstGeom>
        </p:spPr>
      </p:pic>
    </p:spTree>
    <p:extLst>
      <p:ext uri="{BB962C8B-B14F-4D97-AF65-F5344CB8AC3E}">
        <p14:creationId xmlns:p14="http://schemas.microsoft.com/office/powerpoint/2010/main" val="1039480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smtClean="0"/>
              <a:t>Настройка </a:t>
            </a:r>
            <a:r>
              <a:rPr lang="en-US" dirty="0" smtClean="0"/>
              <a:t>SQL Server 22017</a:t>
            </a:r>
            <a:endParaRPr lang="en-US" dirty="0"/>
          </a:p>
        </p:txBody>
      </p:sp>
      <p:pic>
        <p:nvPicPr>
          <p:cNvPr id="2" name="Picture 1"/>
          <p:cNvPicPr>
            <a:picLocks noChangeAspect="1"/>
          </p:cNvPicPr>
          <p:nvPr/>
        </p:nvPicPr>
        <p:blipFill>
          <a:blip r:embed="rId2"/>
          <a:stretch>
            <a:fillRect/>
          </a:stretch>
        </p:blipFill>
        <p:spPr>
          <a:xfrm>
            <a:off x="677334" y="1630018"/>
            <a:ext cx="7907147" cy="4414216"/>
          </a:xfrm>
          <a:prstGeom prst="rect">
            <a:avLst/>
          </a:prstGeom>
        </p:spPr>
      </p:pic>
    </p:spTree>
    <p:extLst>
      <p:ext uri="{BB962C8B-B14F-4D97-AF65-F5344CB8AC3E}">
        <p14:creationId xmlns:p14="http://schemas.microsoft.com/office/powerpoint/2010/main" val="3830499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smtClean="0"/>
              <a:t>Загрузка тестовых данных</a:t>
            </a:r>
            <a:endParaRPr lang="ru-RU" dirty="0"/>
          </a:p>
        </p:txBody>
      </p:sp>
      <p:pic>
        <p:nvPicPr>
          <p:cNvPr id="2" name="Picture 1"/>
          <p:cNvPicPr>
            <a:picLocks noChangeAspect="1"/>
          </p:cNvPicPr>
          <p:nvPr/>
        </p:nvPicPr>
        <p:blipFill>
          <a:blip r:embed="rId2"/>
          <a:stretch>
            <a:fillRect/>
          </a:stretch>
        </p:blipFill>
        <p:spPr>
          <a:xfrm>
            <a:off x="677334" y="1948072"/>
            <a:ext cx="8544828" cy="4465154"/>
          </a:xfrm>
          <a:prstGeom prst="rect">
            <a:avLst/>
          </a:prstGeom>
        </p:spPr>
      </p:pic>
    </p:spTree>
    <p:extLst>
      <p:ext uri="{BB962C8B-B14F-4D97-AF65-F5344CB8AC3E}">
        <p14:creationId xmlns:p14="http://schemas.microsoft.com/office/powerpoint/2010/main" val="3824136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Подготовка таблицы для модели</a:t>
            </a:r>
            <a:endParaRPr lang="ru-RU" dirty="0"/>
          </a:p>
        </p:txBody>
      </p:sp>
      <p:pic>
        <p:nvPicPr>
          <p:cNvPr id="5" name="Picture 4"/>
          <p:cNvPicPr>
            <a:picLocks noChangeAspect="1"/>
          </p:cNvPicPr>
          <p:nvPr/>
        </p:nvPicPr>
        <p:blipFill>
          <a:blip r:embed="rId2"/>
          <a:stretch>
            <a:fillRect/>
          </a:stretch>
        </p:blipFill>
        <p:spPr>
          <a:xfrm>
            <a:off x="677334" y="2077278"/>
            <a:ext cx="8385767" cy="4517832"/>
          </a:xfrm>
          <a:prstGeom prst="rect">
            <a:avLst/>
          </a:prstGeom>
        </p:spPr>
      </p:pic>
    </p:spTree>
    <p:extLst>
      <p:ext uri="{BB962C8B-B14F-4D97-AF65-F5344CB8AC3E}">
        <p14:creationId xmlns:p14="http://schemas.microsoft.com/office/powerpoint/2010/main" val="159630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71670"/>
            <a:ext cx="8596668" cy="1320800"/>
          </a:xfrm>
        </p:spPr>
        <p:txBody>
          <a:bodyPr/>
          <a:lstStyle/>
          <a:p>
            <a:r>
              <a:rPr lang="ru-RU" dirty="0" smtClean="0"/>
              <a:t>Подготовка таблицы для модели</a:t>
            </a:r>
            <a:r>
              <a:rPr lang="en-US" dirty="0" smtClean="0"/>
              <a:t> </a:t>
            </a:r>
            <a:r>
              <a:rPr lang="uk-UA" dirty="0" smtClean="0"/>
              <a:t>и процедура </a:t>
            </a:r>
            <a:r>
              <a:rPr lang="ru-RU" dirty="0" smtClean="0"/>
              <a:t>обучения</a:t>
            </a:r>
            <a:endParaRPr lang="ru-RU" dirty="0"/>
          </a:p>
        </p:txBody>
      </p:sp>
      <p:sp>
        <p:nvSpPr>
          <p:cNvPr id="6" name="Rectangle 5"/>
          <p:cNvSpPr/>
          <p:nvPr/>
        </p:nvSpPr>
        <p:spPr>
          <a:xfrm>
            <a:off x="677334" y="1410355"/>
            <a:ext cx="6483627" cy="5447645"/>
          </a:xfrm>
          <a:prstGeom prst="rect">
            <a:avLst/>
          </a:prstGeom>
        </p:spPr>
        <p:txBody>
          <a:bodyPr wrap="square">
            <a:spAutoFit/>
          </a:bodyPr>
          <a:lstStyle/>
          <a:p>
            <a:r>
              <a:rPr lang="en-US" sz="1200" dirty="0"/>
              <a:t>-- Stored procedure that trains and generates an R model using the </a:t>
            </a:r>
            <a:r>
              <a:rPr lang="en-US" sz="1200" dirty="0" err="1"/>
              <a:t>rental_data</a:t>
            </a:r>
            <a:r>
              <a:rPr lang="en-US" sz="1200" dirty="0"/>
              <a:t> and a decision tree algorithm</a:t>
            </a:r>
          </a:p>
          <a:p>
            <a:r>
              <a:rPr lang="en-US" sz="1200" dirty="0"/>
              <a:t>DROP PROCEDURE IF EXISTS </a:t>
            </a:r>
            <a:r>
              <a:rPr lang="en-US" sz="1200" dirty="0" err="1"/>
              <a:t>generate_rental_rx_model</a:t>
            </a:r>
            <a:r>
              <a:rPr lang="en-US" sz="1200" dirty="0"/>
              <a:t>;</a:t>
            </a:r>
          </a:p>
          <a:p>
            <a:r>
              <a:rPr lang="en-US" sz="1200" dirty="0"/>
              <a:t>go</a:t>
            </a:r>
          </a:p>
          <a:p>
            <a:r>
              <a:rPr lang="en-US" sz="1200" dirty="0"/>
              <a:t>CREATE PROCEDURE </a:t>
            </a:r>
            <a:r>
              <a:rPr lang="en-US" sz="1200" dirty="0" err="1"/>
              <a:t>generate_rental_rx_model</a:t>
            </a:r>
            <a:r>
              <a:rPr lang="en-US" sz="1200" dirty="0"/>
              <a:t> (@</a:t>
            </a:r>
            <a:r>
              <a:rPr lang="en-US" sz="1200" dirty="0" err="1"/>
              <a:t>trained_model</a:t>
            </a:r>
            <a:r>
              <a:rPr lang="en-US" sz="1200" dirty="0"/>
              <a:t> </a:t>
            </a:r>
            <a:r>
              <a:rPr lang="en-US" sz="1200" dirty="0" err="1"/>
              <a:t>varbinary</a:t>
            </a:r>
            <a:r>
              <a:rPr lang="en-US" sz="1200" dirty="0"/>
              <a:t>(max) OUTPUT)</a:t>
            </a:r>
          </a:p>
          <a:p>
            <a:r>
              <a:rPr lang="en-US" sz="1200" dirty="0"/>
              <a:t>AS</a:t>
            </a:r>
          </a:p>
          <a:p>
            <a:r>
              <a:rPr lang="en-US" sz="1200" dirty="0"/>
              <a:t>BEGIN</a:t>
            </a:r>
          </a:p>
          <a:p>
            <a:r>
              <a:rPr lang="en-US" sz="1200" dirty="0"/>
              <a:t>    EXECUTE </a:t>
            </a:r>
            <a:r>
              <a:rPr lang="en-US" sz="1200" dirty="0" err="1"/>
              <a:t>sp_execute_external_script</a:t>
            </a:r>
            <a:endParaRPr lang="en-US" sz="1200" dirty="0"/>
          </a:p>
          <a:p>
            <a:r>
              <a:rPr lang="en-US" sz="1200" dirty="0"/>
              <a:t>      @language = N'R'</a:t>
            </a:r>
          </a:p>
          <a:p>
            <a:r>
              <a:rPr lang="en-US" sz="1200" dirty="0"/>
              <a:t>    , @script = N'</a:t>
            </a:r>
          </a:p>
          <a:p>
            <a:r>
              <a:rPr lang="en-US" sz="1200" dirty="0"/>
              <a:t>        require("</a:t>
            </a:r>
            <a:r>
              <a:rPr lang="en-US" sz="1200" dirty="0" err="1"/>
              <a:t>RevoScaleR</a:t>
            </a:r>
            <a:r>
              <a:rPr lang="en-US" sz="1200" dirty="0"/>
              <a:t>");</a:t>
            </a:r>
          </a:p>
          <a:p>
            <a:endParaRPr lang="en-US" sz="1200" dirty="0"/>
          </a:p>
          <a:p>
            <a:r>
              <a:rPr lang="en-US" sz="1200" dirty="0"/>
              <a:t>			</a:t>
            </a:r>
            <a:r>
              <a:rPr lang="en-US" sz="1200" dirty="0" err="1"/>
              <a:t>rental_train_data$Holiday</a:t>
            </a:r>
            <a:r>
              <a:rPr lang="en-US" sz="1200" dirty="0"/>
              <a:t> = factor(</a:t>
            </a:r>
            <a:r>
              <a:rPr lang="en-US" sz="1200" dirty="0" err="1"/>
              <a:t>rental_train_data$Holiday</a:t>
            </a:r>
            <a:r>
              <a:rPr lang="en-US" sz="1200" dirty="0"/>
              <a:t>);</a:t>
            </a:r>
          </a:p>
          <a:p>
            <a:r>
              <a:rPr lang="en-US" sz="1200" dirty="0"/>
              <a:t>            </a:t>
            </a:r>
            <a:r>
              <a:rPr lang="en-US" sz="1200" dirty="0" err="1"/>
              <a:t>rental_train_data$Snow</a:t>
            </a:r>
            <a:r>
              <a:rPr lang="en-US" sz="1200" dirty="0"/>
              <a:t> = factor(</a:t>
            </a:r>
            <a:r>
              <a:rPr lang="en-US" sz="1200" dirty="0" err="1"/>
              <a:t>rental_train_data$Snow</a:t>
            </a:r>
            <a:r>
              <a:rPr lang="en-US" sz="1200" dirty="0"/>
              <a:t>);</a:t>
            </a:r>
          </a:p>
          <a:p>
            <a:r>
              <a:rPr lang="en-US" sz="1200" dirty="0"/>
              <a:t>            </a:t>
            </a:r>
            <a:r>
              <a:rPr lang="en-US" sz="1200" dirty="0" err="1"/>
              <a:t>rental_train_data$WeekDay</a:t>
            </a:r>
            <a:r>
              <a:rPr lang="en-US" sz="1200" dirty="0"/>
              <a:t> = factor(</a:t>
            </a:r>
            <a:r>
              <a:rPr lang="en-US" sz="1200" dirty="0" err="1"/>
              <a:t>rental_train_data$WeekDay</a:t>
            </a:r>
            <a:r>
              <a:rPr lang="en-US" sz="1200" dirty="0"/>
              <a:t>);</a:t>
            </a:r>
          </a:p>
          <a:p>
            <a:endParaRPr lang="en-US" sz="1200" dirty="0"/>
          </a:p>
          <a:p>
            <a:r>
              <a:rPr lang="en-US" sz="1200" dirty="0"/>
              <a:t>        #Create a </a:t>
            </a:r>
            <a:r>
              <a:rPr lang="en-US" sz="1200" dirty="0" err="1"/>
              <a:t>dtree</a:t>
            </a:r>
            <a:r>
              <a:rPr lang="en-US" sz="1200" dirty="0"/>
              <a:t> model and train it using the training data set</a:t>
            </a:r>
          </a:p>
          <a:p>
            <a:r>
              <a:rPr lang="en-US" sz="1200" dirty="0"/>
              <a:t>        </a:t>
            </a:r>
            <a:r>
              <a:rPr lang="en-US" sz="1200" dirty="0" err="1"/>
              <a:t>model_dtree</a:t>
            </a:r>
            <a:r>
              <a:rPr lang="en-US" sz="1200" dirty="0"/>
              <a:t> &lt;- </a:t>
            </a:r>
            <a:r>
              <a:rPr lang="en-US" sz="1200" dirty="0" err="1"/>
              <a:t>rxDTree</a:t>
            </a:r>
            <a:r>
              <a:rPr lang="en-US" sz="1200" dirty="0"/>
              <a:t>(</a:t>
            </a:r>
            <a:r>
              <a:rPr lang="en-US" sz="1200" dirty="0" err="1"/>
              <a:t>RentalCount</a:t>
            </a:r>
            <a:r>
              <a:rPr lang="en-US" sz="1200" dirty="0"/>
              <a:t> ~ Month + Day + </a:t>
            </a:r>
            <a:r>
              <a:rPr lang="en-US" sz="1200" dirty="0" err="1"/>
              <a:t>WeekDay</a:t>
            </a:r>
            <a:r>
              <a:rPr lang="en-US" sz="1200" dirty="0"/>
              <a:t> + Snow + Holiday, data = </a:t>
            </a:r>
            <a:r>
              <a:rPr lang="en-US" sz="1200" dirty="0" err="1"/>
              <a:t>rental_train_data</a:t>
            </a:r>
            <a:r>
              <a:rPr lang="en-US" sz="1200" dirty="0"/>
              <a:t>);</a:t>
            </a:r>
          </a:p>
          <a:p>
            <a:r>
              <a:rPr lang="en-US" sz="1200" dirty="0"/>
              <a:t>        #Before saving the model to the DB table, we need to serialize it</a:t>
            </a:r>
          </a:p>
          <a:p>
            <a:r>
              <a:rPr lang="en-US" sz="1200" dirty="0"/>
              <a:t>        </a:t>
            </a:r>
            <a:r>
              <a:rPr lang="en-US" sz="1200" dirty="0" err="1"/>
              <a:t>trained_model</a:t>
            </a:r>
            <a:r>
              <a:rPr lang="en-US" sz="1200" dirty="0"/>
              <a:t> &lt;- </a:t>
            </a:r>
            <a:r>
              <a:rPr lang="en-US" sz="1200" dirty="0" err="1"/>
              <a:t>as.raw</a:t>
            </a:r>
            <a:r>
              <a:rPr lang="en-US" sz="1200" dirty="0"/>
              <a:t>(serialize(</a:t>
            </a:r>
            <a:r>
              <a:rPr lang="en-US" sz="1200" dirty="0" err="1"/>
              <a:t>model_dtree</a:t>
            </a:r>
            <a:r>
              <a:rPr lang="en-US" sz="1200" dirty="0"/>
              <a:t>, connection=NULL));'</a:t>
            </a:r>
          </a:p>
          <a:p>
            <a:endParaRPr lang="en-US" sz="1200" dirty="0"/>
          </a:p>
          <a:p>
            <a:r>
              <a:rPr lang="en-US" sz="1200" dirty="0"/>
              <a:t>    , @input_data_1 = </a:t>
            </a:r>
            <a:r>
              <a:rPr lang="en-US" sz="1200" dirty="0" err="1"/>
              <a:t>N'select</a:t>
            </a:r>
            <a:r>
              <a:rPr lang="en-US" sz="1200" dirty="0"/>
              <a:t> "</a:t>
            </a:r>
            <a:r>
              <a:rPr lang="en-US" sz="1200" dirty="0" err="1"/>
              <a:t>RentalCount</a:t>
            </a:r>
            <a:r>
              <a:rPr lang="en-US" sz="1200" dirty="0"/>
              <a:t>", "Year", "Month", "Day", "</a:t>
            </a:r>
            <a:r>
              <a:rPr lang="en-US" sz="1200" dirty="0" err="1"/>
              <a:t>WeekDay</a:t>
            </a:r>
            <a:r>
              <a:rPr lang="en-US" sz="1200" dirty="0"/>
              <a:t>", "Snow", "Holiday" from </a:t>
            </a:r>
            <a:r>
              <a:rPr lang="en-US" sz="1200" dirty="0" err="1"/>
              <a:t>dbo.rental_data</a:t>
            </a:r>
            <a:r>
              <a:rPr lang="en-US" sz="1200" dirty="0"/>
              <a:t> where Year &lt; 2015'</a:t>
            </a:r>
          </a:p>
          <a:p>
            <a:r>
              <a:rPr lang="en-US" sz="1200" dirty="0"/>
              <a:t>    , @input_data_1_name = </a:t>
            </a:r>
            <a:r>
              <a:rPr lang="en-US" sz="1200" dirty="0" err="1"/>
              <a:t>N'rental_train_data</a:t>
            </a:r>
            <a:r>
              <a:rPr lang="en-US" sz="1200" dirty="0"/>
              <a:t>'</a:t>
            </a:r>
          </a:p>
          <a:p>
            <a:r>
              <a:rPr lang="en-US" sz="1200" dirty="0"/>
              <a:t>    , @</a:t>
            </a:r>
            <a:r>
              <a:rPr lang="en-US" sz="1200" dirty="0" err="1"/>
              <a:t>params</a:t>
            </a:r>
            <a:r>
              <a:rPr lang="en-US" sz="1200" dirty="0"/>
              <a:t> = N'@</a:t>
            </a:r>
            <a:r>
              <a:rPr lang="en-US" sz="1200" dirty="0" err="1"/>
              <a:t>trained_model</a:t>
            </a:r>
            <a:r>
              <a:rPr lang="en-US" sz="1200" dirty="0"/>
              <a:t> </a:t>
            </a:r>
            <a:r>
              <a:rPr lang="en-US" sz="1200" dirty="0" err="1"/>
              <a:t>varbinary</a:t>
            </a:r>
            <a:r>
              <a:rPr lang="en-US" sz="1200" dirty="0"/>
              <a:t>(max) OUTPUT'</a:t>
            </a:r>
          </a:p>
          <a:p>
            <a:r>
              <a:rPr lang="en-US" sz="1200" dirty="0"/>
              <a:t>    , @</a:t>
            </a:r>
            <a:r>
              <a:rPr lang="en-US" sz="1200" dirty="0" err="1"/>
              <a:t>trained_model</a:t>
            </a:r>
            <a:r>
              <a:rPr lang="en-US" sz="1200" dirty="0"/>
              <a:t> = @</a:t>
            </a:r>
            <a:r>
              <a:rPr lang="en-US" sz="1200" dirty="0" err="1"/>
              <a:t>trained_model</a:t>
            </a:r>
            <a:r>
              <a:rPr lang="en-US" sz="1200" dirty="0"/>
              <a:t> OUTPUT;</a:t>
            </a:r>
          </a:p>
          <a:p>
            <a:r>
              <a:rPr lang="en-US" sz="1200" dirty="0"/>
              <a:t>END;</a:t>
            </a:r>
          </a:p>
          <a:p>
            <a:r>
              <a:rPr lang="en-US" sz="1200" dirty="0"/>
              <a:t>GO</a:t>
            </a:r>
          </a:p>
        </p:txBody>
      </p:sp>
    </p:spTree>
    <p:extLst>
      <p:ext uri="{BB962C8B-B14F-4D97-AF65-F5344CB8AC3E}">
        <p14:creationId xmlns:p14="http://schemas.microsoft.com/office/powerpoint/2010/main" val="2104118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71670"/>
            <a:ext cx="8596668" cy="1320800"/>
          </a:xfrm>
        </p:spPr>
        <p:txBody>
          <a:bodyPr/>
          <a:lstStyle/>
          <a:p>
            <a:r>
              <a:rPr lang="ru-RU" dirty="0" smtClean="0"/>
              <a:t>Сохраняем</a:t>
            </a:r>
            <a:r>
              <a:rPr lang="uk-UA" dirty="0" smtClean="0"/>
              <a:t> модель</a:t>
            </a:r>
            <a:endParaRPr lang="ru-RU" dirty="0"/>
          </a:p>
        </p:txBody>
      </p:sp>
      <p:sp>
        <p:nvSpPr>
          <p:cNvPr id="6" name="Rectangle 5"/>
          <p:cNvSpPr/>
          <p:nvPr/>
        </p:nvSpPr>
        <p:spPr>
          <a:xfrm>
            <a:off x="677334" y="1410355"/>
            <a:ext cx="6483627" cy="1754326"/>
          </a:xfrm>
          <a:prstGeom prst="rect">
            <a:avLst/>
          </a:prstGeom>
        </p:spPr>
        <p:txBody>
          <a:bodyPr wrap="square">
            <a:spAutoFit/>
          </a:bodyPr>
          <a:lstStyle/>
          <a:p>
            <a:r>
              <a:rPr lang="en-US" sz="1200" dirty="0"/>
              <a:t>-- Save model to table</a:t>
            </a:r>
          </a:p>
          <a:p>
            <a:r>
              <a:rPr lang="en-US" sz="1200" dirty="0"/>
              <a:t>TRUNCATE TABLE </a:t>
            </a:r>
            <a:r>
              <a:rPr lang="en-US" sz="1200" dirty="0" err="1"/>
              <a:t>rental_rx_models</a:t>
            </a:r>
            <a:r>
              <a:rPr lang="en-US" sz="1200" dirty="0"/>
              <a:t>;</a:t>
            </a:r>
          </a:p>
          <a:p>
            <a:endParaRPr lang="en-US" sz="1200" dirty="0"/>
          </a:p>
          <a:p>
            <a:r>
              <a:rPr lang="en-US" sz="1200" dirty="0"/>
              <a:t>DECLARE @model VARBINARY(MAX);</a:t>
            </a:r>
          </a:p>
          <a:p>
            <a:r>
              <a:rPr lang="en-US" sz="1200" dirty="0"/>
              <a:t>EXEC </a:t>
            </a:r>
            <a:r>
              <a:rPr lang="en-US" sz="1200" dirty="0" err="1"/>
              <a:t>generate_rental_rx_model</a:t>
            </a:r>
            <a:r>
              <a:rPr lang="en-US" sz="1200" dirty="0"/>
              <a:t> @model OUTPUT;</a:t>
            </a:r>
          </a:p>
          <a:p>
            <a:endParaRPr lang="en-US" sz="1200" dirty="0"/>
          </a:p>
          <a:p>
            <a:r>
              <a:rPr lang="en-US" sz="1200" dirty="0"/>
              <a:t>INSERT INTO </a:t>
            </a:r>
            <a:r>
              <a:rPr lang="en-US" sz="1200" dirty="0" err="1"/>
              <a:t>rental_rx_models</a:t>
            </a:r>
            <a:r>
              <a:rPr lang="en-US" sz="1200" dirty="0"/>
              <a:t> (</a:t>
            </a:r>
            <a:r>
              <a:rPr lang="en-US" sz="1200" dirty="0" err="1"/>
              <a:t>model_name</a:t>
            </a:r>
            <a:r>
              <a:rPr lang="en-US" sz="1200" dirty="0"/>
              <a:t>, model) VALUES('</a:t>
            </a:r>
            <a:r>
              <a:rPr lang="en-US" sz="1200" dirty="0" err="1"/>
              <a:t>rxDTree</a:t>
            </a:r>
            <a:r>
              <a:rPr lang="en-US" sz="1200" dirty="0"/>
              <a:t>', @model);</a:t>
            </a:r>
          </a:p>
          <a:p>
            <a:endParaRPr lang="en-US" sz="1200" dirty="0"/>
          </a:p>
          <a:p>
            <a:r>
              <a:rPr lang="en-US" sz="1200" dirty="0"/>
              <a:t>SELECT * FROM </a:t>
            </a:r>
            <a:r>
              <a:rPr lang="en-US" sz="1200" dirty="0" err="1"/>
              <a:t>rental_rx_models</a:t>
            </a:r>
            <a:r>
              <a:rPr lang="en-US" sz="1200" dirty="0"/>
              <a:t>;</a:t>
            </a:r>
          </a:p>
        </p:txBody>
      </p:sp>
    </p:spTree>
    <p:extLst>
      <p:ext uri="{BB962C8B-B14F-4D97-AF65-F5344CB8AC3E}">
        <p14:creationId xmlns:p14="http://schemas.microsoft.com/office/powerpoint/2010/main" val="3706133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5796"/>
            <a:ext cx="8596668" cy="1320800"/>
          </a:xfrm>
        </p:spPr>
        <p:txBody>
          <a:bodyPr/>
          <a:lstStyle/>
          <a:p>
            <a:r>
              <a:rPr lang="uk-UA" dirty="0" smtClean="0"/>
              <a:t>Процедура для </a:t>
            </a:r>
            <a:r>
              <a:rPr lang="ru-RU" dirty="0" smtClean="0"/>
              <a:t>прогноза</a:t>
            </a:r>
            <a:endParaRPr lang="ru-RU" dirty="0"/>
          </a:p>
        </p:txBody>
      </p:sp>
      <p:sp>
        <p:nvSpPr>
          <p:cNvPr id="3" name="Rectangle 2"/>
          <p:cNvSpPr/>
          <p:nvPr/>
        </p:nvSpPr>
        <p:spPr>
          <a:xfrm>
            <a:off x="677334" y="925283"/>
            <a:ext cx="9728936" cy="5755422"/>
          </a:xfrm>
          <a:prstGeom prst="rect">
            <a:avLst/>
          </a:prstGeom>
        </p:spPr>
        <p:txBody>
          <a:bodyPr wrap="square">
            <a:spAutoFit/>
          </a:bodyPr>
          <a:lstStyle/>
          <a:p>
            <a:r>
              <a:rPr lang="en-US" sz="1150" dirty="0"/>
              <a:t>--Stored procedure that takes model name and new data as input parameters and predicts the rental count for the new data</a:t>
            </a:r>
          </a:p>
          <a:p>
            <a:r>
              <a:rPr lang="en-US" sz="1150" dirty="0"/>
              <a:t>DROP PROCEDURE IF EXISTS </a:t>
            </a:r>
            <a:r>
              <a:rPr lang="en-US" sz="1150" dirty="0" err="1"/>
              <a:t>predict_rentalcount_new</a:t>
            </a:r>
            <a:r>
              <a:rPr lang="en-US" sz="1150" dirty="0"/>
              <a:t>;</a:t>
            </a:r>
          </a:p>
          <a:p>
            <a:r>
              <a:rPr lang="en-US" sz="1150" dirty="0"/>
              <a:t>GO</a:t>
            </a:r>
          </a:p>
          <a:p>
            <a:r>
              <a:rPr lang="en-US" sz="1150" dirty="0"/>
              <a:t>CREATE PROCEDURE </a:t>
            </a:r>
            <a:r>
              <a:rPr lang="en-US" sz="1150" dirty="0" err="1"/>
              <a:t>predict_rentalcount_new</a:t>
            </a:r>
            <a:r>
              <a:rPr lang="en-US" sz="1150" dirty="0"/>
              <a:t> (@model VARCHAR(100),@q NVARCHAR(MAX))</a:t>
            </a:r>
          </a:p>
          <a:p>
            <a:r>
              <a:rPr lang="en-US" sz="1150" dirty="0"/>
              <a:t>AS</a:t>
            </a:r>
          </a:p>
          <a:p>
            <a:r>
              <a:rPr lang="en-US" sz="1150" dirty="0"/>
              <a:t>BEGIN</a:t>
            </a:r>
          </a:p>
          <a:p>
            <a:r>
              <a:rPr lang="en-US" sz="1150" dirty="0"/>
              <a:t>    DECLARE @</a:t>
            </a:r>
            <a:r>
              <a:rPr lang="en-US" sz="1150" dirty="0" err="1"/>
              <a:t>rx_model</a:t>
            </a:r>
            <a:r>
              <a:rPr lang="en-US" sz="1150" dirty="0"/>
              <a:t> VARBINARY(MAX) = (SELECT model FROM </a:t>
            </a:r>
            <a:r>
              <a:rPr lang="en-US" sz="1150" dirty="0" err="1"/>
              <a:t>rental_rx_models</a:t>
            </a:r>
            <a:r>
              <a:rPr lang="en-US" sz="1150" dirty="0"/>
              <a:t> WHERE </a:t>
            </a:r>
            <a:r>
              <a:rPr lang="en-US" sz="1150" dirty="0" err="1"/>
              <a:t>model_name</a:t>
            </a:r>
            <a:r>
              <a:rPr lang="en-US" sz="1150" dirty="0"/>
              <a:t> = @model);</a:t>
            </a:r>
          </a:p>
          <a:p>
            <a:r>
              <a:rPr lang="en-US" sz="1150" dirty="0"/>
              <a:t>    EXECUTE </a:t>
            </a:r>
            <a:r>
              <a:rPr lang="en-US" sz="1150" dirty="0" err="1"/>
              <a:t>sp_execute_external_script</a:t>
            </a:r>
            <a:endParaRPr lang="en-US" sz="1150" dirty="0"/>
          </a:p>
          <a:p>
            <a:r>
              <a:rPr lang="en-US" sz="1150" dirty="0"/>
              <a:t>        @language = N'R'</a:t>
            </a:r>
          </a:p>
          <a:p>
            <a:r>
              <a:rPr lang="en-US" sz="1150" dirty="0"/>
              <a:t>        , @script = N'</a:t>
            </a:r>
          </a:p>
          <a:p>
            <a:r>
              <a:rPr lang="en-US" sz="1150" dirty="0"/>
              <a:t>            require("</a:t>
            </a:r>
            <a:r>
              <a:rPr lang="en-US" sz="1150" dirty="0" err="1"/>
              <a:t>RevoScaleR</a:t>
            </a:r>
            <a:r>
              <a:rPr lang="en-US" sz="1150" dirty="0"/>
              <a:t>");</a:t>
            </a:r>
          </a:p>
          <a:p>
            <a:endParaRPr lang="en-US" sz="1150" dirty="0"/>
          </a:p>
          <a:p>
            <a:r>
              <a:rPr lang="en-US" sz="1150" dirty="0"/>
              <a:t>            #The </a:t>
            </a:r>
            <a:r>
              <a:rPr lang="en-US" sz="1150" dirty="0" err="1"/>
              <a:t>InputDataSet</a:t>
            </a:r>
            <a:r>
              <a:rPr lang="en-US" sz="1150" dirty="0"/>
              <a:t> contains the new data passed to this stored proc. We will use this data to predict.</a:t>
            </a:r>
          </a:p>
          <a:p>
            <a:r>
              <a:rPr lang="en-US" sz="1150" dirty="0"/>
              <a:t>            rentals = </a:t>
            </a:r>
            <a:r>
              <a:rPr lang="en-US" sz="1150" dirty="0" err="1"/>
              <a:t>InputDataSet</a:t>
            </a:r>
            <a:r>
              <a:rPr lang="en-US" sz="1150" dirty="0"/>
              <a:t>;</a:t>
            </a:r>
          </a:p>
          <a:p>
            <a:endParaRPr lang="en-US" sz="1150" dirty="0"/>
          </a:p>
          <a:p>
            <a:r>
              <a:rPr lang="en-US" sz="1150" dirty="0"/>
              <a:t>        #Convert types to factors</a:t>
            </a:r>
          </a:p>
          <a:p>
            <a:r>
              <a:rPr lang="en-US" sz="1150" dirty="0"/>
              <a:t>            </a:t>
            </a:r>
            <a:r>
              <a:rPr lang="en-US" sz="1150" dirty="0" err="1"/>
              <a:t>rentals$Holiday</a:t>
            </a:r>
            <a:r>
              <a:rPr lang="en-US" sz="1150" dirty="0"/>
              <a:t> = factor(</a:t>
            </a:r>
            <a:r>
              <a:rPr lang="en-US" sz="1150" dirty="0" err="1"/>
              <a:t>rentals$Holiday</a:t>
            </a:r>
            <a:r>
              <a:rPr lang="en-US" sz="1150" dirty="0"/>
              <a:t>);</a:t>
            </a:r>
          </a:p>
          <a:p>
            <a:r>
              <a:rPr lang="en-US" sz="1150" dirty="0"/>
              <a:t>            </a:t>
            </a:r>
            <a:r>
              <a:rPr lang="en-US" sz="1150" dirty="0" err="1"/>
              <a:t>rentals$Snow</a:t>
            </a:r>
            <a:r>
              <a:rPr lang="en-US" sz="1150" dirty="0"/>
              <a:t> = factor(</a:t>
            </a:r>
            <a:r>
              <a:rPr lang="en-US" sz="1150" dirty="0" err="1"/>
              <a:t>rentals$Snow</a:t>
            </a:r>
            <a:r>
              <a:rPr lang="en-US" sz="1150" dirty="0"/>
              <a:t>);</a:t>
            </a:r>
          </a:p>
          <a:p>
            <a:r>
              <a:rPr lang="en-US" sz="1150" dirty="0"/>
              <a:t>            </a:t>
            </a:r>
            <a:r>
              <a:rPr lang="en-US" sz="1150" dirty="0" err="1"/>
              <a:t>rentals$WeekDay</a:t>
            </a:r>
            <a:r>
              <a:rPr lang="en-US" sz="1150" dirty="0"/>
              <a:t> = factor(</a:t>
            </a:r>
            <a:r>
              <a:rPr lang="en-US" sz="1150" dirty="0" err="1"/>
              <a:t>rentals$WeekDay</a:t>
            </a:r>
            <a:r>
              <a:rPr lang="en-US" sz="1150" dirty="0"/>
              <a:t>);</a:t>
            </a:r>
          </a:p>
          <a:p>
            <a:endParaRPr lang="en-US" sz="1150" dirty="0"/>
          </a:p>
          <a:p>
            <a:r>
              <a:rPr lang="en-US" sz="1150" dirty="0"/>
              <a:t>            #Before using the model to predict, we need to </a:t>
            </a:r>
            <a:r>
              <a:rPr lang="en-US" sz="1150" dirty="0" err="1"/>
              <a:t>unserialize</a:t>
            </a:r>
            <a:r>
              <a:rPr lang="en-US" sz="1150" dirty="0"/>
              <a:t> it</a:t>
            </a:r>
          </a:p>
          <a:p>
            <a:r>
              <a:rPr lang="en-US" sz="1150" dirty="0"/>
              <a:t>            </a:t>
            </a:r>
            <a:r>
              <a:rPr lang="en-US" sz="1150" dirty="0" err="1"/>
              <a:t>rental_model</a:t>
            </a:r>
            <a:r>
              <a:rPr lang="en-US" sz="1150" dirty="0"/>
              <a:t> = </a:t>
            </a:r>
            <a:r>
              <a:rPr lang="en-US" sz="1150" dirty="0" err="1"/>
              <a:t>unserialize</a:t>
            </a:r>
            <a:r>
              <a:rPr lang="en-US" sz="1150" dirty="0"/>
              <a:t>(</a:t>
            </a:r>
            <a:r>
              <a:rPr lang="en-US" sz="1150" dirty="0" err="1"/>
              <a:t>rx_model</a:t>
            </a:r>
            <a:r>
              <a:rPr lang="en-US" sz="1150" dirty="0"/>
              <a:t>);</a:t>
            </a:r>
          </a:p>
          <a:p>
            <a:endParaRPr lang="en-US" sz="1150" dirty="0"/>
          </a:p>
          <a:p>
            <a:r>
              <a:rPr lang="en-US" sz="1150" dirty="0"/>
              <a:t>            #Call prediction function</a:t>
            </a:r>
          </a:p>
          <a:p>
            <a:r>
              <a:rPr lang="en-US" sz="1150" dirty="0"/>
              <a:t>            </a:t>
            </a:r>
            <a:r>
              <a:rPr lang="en-US" sz="1150" dirty="0" err="1"/>
              <a:t>rental_predictions</a:t>
            </a:r>
            <a:r>
              <a:rPr lang="en-US" sz="1150" dirty="0"/>
              <a:t> = </a:t>
            </a:r>
            <a:r>
              <a:rPr lang="en-US" sz="1150" dirty="0" err="1"/>
              <a:t>rxPredict</a:t>
            </a:r>
            <a:r>
              <a:rPr lang="en-US" sz="1150" dirty="0"/>
              <a:t>(</a:t>
            </a:r>
            <a:r>
              <a:rPr lang="en-US" sz="1150" dirty="0" err="1"/>
              <a:t>rental_model</a:t>
            </a:r>
            <a:r>
              <a:rPr lang="en-US" sz="1150" dirty="0"/>
              <a:t>, rentals);'</a:t>
            </a:r>
          </a:p>
          <a:p>
            <a:r>
              <a:rPr lang="en-US" sz="1150" dirty="0"/>
              <a:t>                , @input_data_1 = @q</a:t>
            </a:r>
          </a:p>
          <a:p>
            <a:r>
              <a:rPr lang="en-US" sz="1150" dirty="0"/>
              <a:t>        , @output_data_1_name = </a:t>
            </a:r>
            <a:r>
              <a:rPr lang="en-US" sz="1150" dirty="0" err="1"/>
              <a:t>N'rental_predictions</a:t>
            </a:r>
            <a:r>
              <a:rPr lang="en-US" sz="1150" dirty="0"/>
              <a:t>'</a:t>
            </a:r>
          </a:p>
          <a:p>
            <a:r>
              <a:rPr lang="en-US" sz="1150" dirty="0"/>
              <a:t>                , @</a:t>
            </a:r>
            <a:r>
              <a:rPr lang="en-US" sz="1150" dirty="0" err="1"/>
              <a:t>params</a:t>
            </a:r>
            <a:r>
              <a:rPr lang="en-US" sz="1150" dirty="0"/>
              <a:t> = N'@</a:t>
            </a:r>
            <a:r>
              <a:rPr lang="en-US" sz="1150" dirty="0" err="1"/>
              <a:t>rx_model</a:t>
            </a:r>
            <a:r>
              <a:rPr lang="en-US" sz="1150" dirty="0"/>
              <a:t> </a:t>
            </a:r>
            <a:r>
              <a:rPr lang="en-US" sz="1150" dirty="0" err="1"/>
              <a:t>varbinary</a:t>
            </a:r>
            <a:r>
              <a:rPr lang="en-US" sz="1150" dirty="0"/>
              <a:t>(max)'</a:t>
            </a:r>
          </a:p>
          <a:p>
            <a:r>
              <a:rPr lang="en-US" sz="1150" dirty="0"/>
              <a:t>                , @</a:t>
            </a:r>
            <a:r>
              <a:rPr lang="en-US" sz="1150" dirty="0" err="1"/>
              <a:t>rx_model</a:t>
            </a:r>
            <a:r>
              <a:rPr lang="en-US" sz="1150" dirty="0"/>
              <a:t> = @</a:t>
            </a:r>
            <a:r>
              <a:rPr lang="en-US" sz="1150" dirty="0" err="1"/>
              <a:t>rx_model</a:t>
            </a:r>
            <a:endParaRPr lang="en-US" sz="1150" dirty="0"/>
          </a:p>
          <a:p>
            <a:r>
              <a:rPr lang="en-US" sz="1150" dirty="0"/>
              <a:t>                WITH RESULT SETS (("</a:t>
            </a:r>
            <a:r>
              <a:rPr lang="en-US" sz="1150" dirty="0" err="1"/>
              <a:t>RentalCount_Predicted</a:t>
            </a:r>
            <a:r>
              <a:rPr lang="en-US" sz="1150" dirty="0"/>
              <a:t>" FLOAT));</a:t>
            </a:r>
          </a:p>
          <a:p>
            <a:r>
              <a:rPr lang="en-US" sz="1150" dirty="0" smtClean="0"/>
              <a:t>END</a:t>
            </a:r>
            <a:r>
              <a:rPr lang="en-US" sz="1150" dirty="0"/>
              <a:t>;</a:t>
            </a:r>
          </a:p>
          <a:p>
            <a:r>
              <a:rPr lang="en-US" sz="1150" dirty="0"/>
              <a:t>GO</a:t>
            </a:r>
          </a:p>
        </p:txBody>
      </p:sp>
    </p:spTree>
    <p:extLst>
      <p:ext uri="{BB962C8B-B14F-4D97-AF65-F5344CB8AC3E}">
        <p14:creationId xmlns:p14="http://schemas.microsoft.com/office/powerpoint/2010/main" val="2844839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71670"/>
            <a:ext cx="8596668" cy="1320800"/>
          </a:xfrm>
        </p:spPr>
        <p:txBody>
          <a:bodyPr/>
          <a:lstStyle/>
          <a:p>
            <a:r>
              <a:rPr lang="ru-RU" dirty="0" smtClean="0"/>
              <a:t>Выполняем процедуру прогноза</a:t>
            </a:r>
            <a:endParaRPr lang="ru-RU" dirty="0"/>
          </a:p>
        </p:txBody>
      </p:sp>
      <p:sp>
        <p:nvSpPr>
          <p:cNvPr id="3" name="Rectangle 2"/>
          <p:cNvSpPr/>
          <p:nvPr/>
        </p:nvSpPr>
        <p:spPr>
          <a:xfrm>
            <a:off x="677334" y="1420073"/>
            <a:ext cx="8347396" cy="1384995"/>
          </a:xfrm>
          <a:prstGeom prst="rect">
            <a:avLst/>
          </a:prstGeom>
        </p:spPr>
        <p:txBody>
          <a:bodyPr wrap="square">
            <a:spAutoFit/>
          </a:bodyPr>
          <a:lstStyle/>
          <a:p>
            <a:r>
              <a:rPr lang="en-US" sz="1200" dirty="0"/>
              <a:t>--Execute the </a:t>
            </a:r>
            <a:r>
              <a:rPr lang="en-US" sz="1200" dirty="0" err="1"/>
              <a:t>predict_rentals</a:t>
            </a:r>
            <a:r>
              <a:rPr lang="en-US" sz="1200" dirty="0"/>
              <a:t> stored </a:t>
            </a:r>
            <a:r>
              <a:rPr lang="en-US" sz="1200" dirty="0" err="1"/>
              <a:t>proc</a:t>
            </a:r>
            <a:r>
              <a:rPr lang="en-US" sz="1200" dirty="0"/>
              <a:t> and pass the </a:t>
            </a:r>
            <a:r>
              <a:rPr lang="en-US" sz="1200" dirty="0" err="1"/>
              <a:t>modelname</a:t>
            </a:r>
            <a:r>
              <a:rPr lang="en-US" sz="1200" dirty="0"/>
              <a:t> and a query string with a set of features we want to use to predict the rental count</a:t>
            </a:r>
            <a:endParaRPr lang="ru-RU" sz="1200" dirty="0"/>
          </a:p>
          <a:p>
            <a:endParaRPr lang="en-US" sz="1200" dirty="0"/>
          </a:p>
          <a:p>
            <a:r>
              <a:rPr lang="en-US" sz="1200" dirty="0"/>
              <a:t>EXEC </a:t>
            </a:r>
            <a:r>
              <a:rPr lang="en-US" sz="1200" dirty="0" err="1"/>
              <a:t>dbo.predict_rentalcount_new</a:t>
            </a:r>
            <a:r>
              <a:rPr lang="en-US" sz="1200" dirty="0"/>
              <a:t> @model = '</a:t>
            </a:r>
            <a:r>
              <a:rPr lang="en-US" sz="1200" dirty="0" err="1"/>
              <a:t>rxDTree</a:t>
            </a:r>
            <a:r>
              <a:rPr lang="en-US" sz="1200" dirty="0"/>
              <a:t>',</a:t>
            </a:r>
          </a:p>
          <a:p>
            <a:r>
              <a:rPr lang="en-US" sz="1200" dirty="0"/>
              <a:t>       @q ='SELECT CONVERT(INT, 3) AS Month, CONVERT(INT, 24) AS Day, CONVERT(INT, 4) AS </a:t>
            </a:r>
            <a:r>
              <a:rPr lang="en-US" sz="1200" dirty="0" err="1"/>
              <a:t>WeekDay</a:t>
            </a:r>
            <a:r>
              <a:rPr lang="en-US" sz="1200" dirty="0"/>
              <a:t>, CONVERT(INT, 1) AS Snow, CONVERT(INT, 1) AS Holiday';</a:t>
            </a:r>
          </a:p>
          <a:p>
            <a:r>
              <a:rPr lang="en-US" sz="1200" dirty="0"/>
              <a:t>GO</a:t>
            </a:r>
          </a:p>
        </p:txBody>
      </p:sp>
    </p:spTree>
    <p:extLst>
      <p:ext uri="{BB962C8B-B14F-4D97-AF65-F5344CB8AC3E}">
        <p14:creationId xmlns:p14="http://schemas.microsoft.com/office/powerpoint/2010/main" val="4280511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398" y="498764"/>
            <a:ext cx="8596668" cy="1320800"/>
          </a:xfrm>
        </p:spPr>
        <p:txBody>
          <a:bodyPr/>
          <a:lstStyle/>
          <a:p>
            <a:r>
              <a:rPr lang="en-US" sz="3700" spc="-58" dirty="0" smtClean="0">
                <a:solidFill>
                  <a:prstClr val="black">
                    <a:lumMod val="85000"/>
                    <a:lumOff val="15000"/>
                  </a:prstClr>
                </a:solidFill>
                <a:latin typeface="Segoe UI Light" pitchFamily="34" charset="0"/>
                <a:ea typeface="Segoe UI" pitchFamily="34" charset="0"/>
                <a:cs typeface="Segoe UI" pitchFamily="34" charset="0"/>
              </a:rPr>
              <a:t>Andrii Shchur</a:t>
            </a:r>
            <a:endParaRPr lang="uk-UA" sz="3700" spc="-58" dirty="0">
              <a:solidFill>
                <a:prstClr val="black">
                  <a:lumMod val="85000"/>
                  <a:lumOff val="15000"/>
                </a:prstClr>
              </a:solidFill>
              <a:latin typeface="Segoe UI Light" pitchFamily="34" charset="0"/>
              <a:ea typeface="Segoe UI" pitchFamily="34" charset="0"/>
              <a:cs typeface="Segoe UI" pitchFamily="34" charset="0"/>
            </a:endParaRPr>
          </a:p>
        </p:txBody>
      </p:sp>
      <p:sp>
        <p:nvSpPr>
          <p:cNvPr id="3" name="Content Placeholder 2"/>
          <p:cNvSpPr>
            <a:spLocks noGrp="1"/>
          </p:cNvSpPr>
          <p:nvPr>
            <p:ph idx="1"/>
          </p:nvPr>
        </p:nvSpPr>
        <p:spPr>
          <a:xfrm>
            <a:off x="3368579" y="1270001"/>
            <a:ext cx="5853085" cy="382529"/>
          </a:xfrm>
        </p:spPr>
        <p:txBody>
          <a:bodyPr>
            <a:noAutofit/>
          </a:bodyPr>
          <a:lstStyle/>
          <a:p>
            <a:pPr marL="0" indent="0" algn="just">
              <a:buNone/>
            </a:pPr>
            <a:r>
              <a:rPr lang="en-US" b="1" dirty="0">
                <a:latin typeface="Segoe UI Light" panose="020B0502040204020203" pitchFamily="34" charset="0"/>
                <a:cs typeface="Segoe UI Light" panose="020B0502040204020203" pitchFamily="34" charset="0"/>
              </a:rPr>
              <a:t>Data science </a:t>
            </a:r>
            <a:r>
              <a:rPr lang="en-US" b="1" dirty="0" smtClean="0">
                <a:latin typeface="Segoe UI Light" panose="020B0502040204020203" pitchFamily="34" charset="0"/>
                <a:cs typeface="Segoe UI Light" panose="020B0502040204020203" pitchFamily="34" charset="0"/>
              </a:rPr>
              <a:t>engineer</a:t>
            </a:r>
            <a:endParaRPr lang="en-US" b="1" dirty="0">
              <a:latin typeface="Segoe UI Light" panose="020B0502040204020203" pitchFamily="34" charset="0"/>
              <a:cs typeface="Segoe UI Light" panose="020B0502040204020203" pitchFamily="34" charset="0"/>
            </a:endParaRPr>
          </a:p>
        </p:txBody>
      </p:sp>
      <p:pic>
        <p:nvPicPr>
          <p:cNvPr id="7" name="Picture 9">
            <a:extLst>
              <a:ext uri="{FF2B5EF4-FFF2-40B4-BE49-F238E27FC236}">
                <a16:creationId xmlns:a16="http://schemas.microsoft.com/office/drawing/2014/main" id="{990EA070-C583-4C1D-87D7-753CA2E57A5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926" t="22400" b="-1"/>
          <a:stretch/>
        </p:blipFill>
        <p:spPr>
          <a:xfrm>
            <a:off x="440735" y="1341959"/>
            <a:ext cx="2450246" cy="2566930"/>
          </a:xfrm>
          <a:prstGeom prst="rect">
            <a:avLst/>
          </a:prstGeom>
          <a:ln>
            <a:noFill/>
          </a:ln>
        </p:spPr>
      </p:pic>
      <p:grpSp>
        <p:nvGrpSpPr>
          <p:cNvPr id="8" name="Группа 33">
            <a:extLst>
              <a:ext uri="{FF2B5EF4-FFF2-40B4-BE49-F238E27FC236}">
                <a16:creationId xmlns:a16="http://schemas.microsoft.com/office/drawing/2014/main" id="{565104C2-A83C-48D2-9402-72AA93275509}"/>
              </a:ext>
            </a:extLst>
          </p:cNvPr>
          <p:cNvGrpSpPr/>
          <p:nvPr/>
        </p:nvGrpSpPr>
        <p:grpSpPr>
          <a:xfrm>
            <a:off x="3368579" y="1753173"/>
            <a:ext cx="5581363" cy="2805751"/>
            <a:chOff x="731065" y="832105"/>
            <a:chExt cx="5581363" cy="2805751"/>
          </a:xfrm>
        </p:grpSpPr>
        <p:sp>
          <p:nvSpPr>
            <p:cNvPr id="9" name="TextBox 8">
              <a:extLst>
                <a:ext uri="{FF2B5EF4-FFF2-40B4-BE49-F238E27FC236}">
                  <a16:creationId xmlns:a16="http://schemas.microsoft.com/office/drawing/2014/main" id="{A23C6F93-8BE9-44C9-9FA5-74CECC3FFFD1}"/>
                </a:ext>
              </a:extLst>
            </p:cNvPr>
            <p:cNvSpPr txBox="1"/>
            <p:nvPr/>
          </p:nvSpPr>
          <p:spPr>
            <a:xfrm>
              <a:off x="731065" y="1165384"/>
              <a:ext cx="5364935" cy="2472472"/>
            </a:xfrm>
            <a:prstGeom prst="rect">
              <a:avLst/>
            </a:prstGeom>
            <a:noFill/>
          </p:spPr>
          <p:txBody>
            <a:bodyPr wrap="square" rtlCol="0">
              <a:spAutoFit/>
            </a:bodyPr>
            <a:lstStyle/>
            <a:p>
              <a:pPr lvl="1"/>
              <a:r>
                <a:rPr lang="en-US" sz="1600" dirty="0">
                  <a:latin typeface="Segoe UI Light" panose="020B0502040204020203" pitchFamily="34" charset="0"/>
                  <a:cs typeface="Segoe UI Light" panose="020B0502040204020203" pitchFamily="34" charset="0"/>
                </a:rPr>
                <a:t>Kyiv National Economic University named after Vadym Hetman, Institute Information Technologies in Economics,</a:t>
              </a:r>
            </a:p>
            <a:p>
              <a:pPr lvl="1">
                <a:lnSpc>
                  <a:spcPts val="1600"/>
                </a:lnSpc>
              </a:pPr>
              <a:r>
                <a:rPr lang="en-US" sz="1600" dirty="0">
                  <a:latin typeface="Segoe UI Light" panose="020B0502040204020203" pitchFamily="34" charset="0"/>
                  <a:cs typeface="Segoe UI Light" panose="020B0502040204020203" pitchFamily="34" charset="0"/>
                </a:rPr>
                <a:t>Master's degree — «System analysis»</a:t>
              </a:r>
              <a:endParaRPr lang="ru-RU" sz="1600" dirty="0">
                <a:latin typeface="Segoe UI Light" panose="020B0502040204020203" pitchFamily="34" charset="0"/>
                <a:cs typeface="Segoe UI Light" panose="020B0502040204020203" pitchFamily="34" charset="0"/>
              </a:endParaRPr>
            </a:p>
            <a:p>
              <a:pPr lvl="1">
                <a:lnSpc>
                  <a:spcPts val="1600"/>
                </a:lnSpc>
              </a:pPr>
              <a:endParaRPr lang="ru-RU" sz="1600" dirty="0">
                <a:latin typeface="Segoe UI Light" panose="020B0502040204020203" pitchFamily="34" charset="0"/>
                <a:cs typeface="Segoe UI Light" panose="020B0502040204020203" pitchFamily="34" charset="0"/>
              </a:endParaRPr>
            </a:p>
            <a:p>
              <a:pPr marL="742950" lvl="1" indent="-285750">
                <a:lnSpc>
                  <a:spcPts val="1600"/>
                </a:lnSpc>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Microsoft Certified Solutions Associate - Machine Learning</a:t>
              </a:r>
            </a:p>
            <a:p>
              <a:pPr marL="742950" lvl="1" indent="-285750">
                <a:lnSpc>
                  <a:spcPts val="1600"/>
                </a:lnSpc>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Microsoft Certified Solutions Expert - Data Management and Analytics</a:t>
              </a:r>
            </a:p>
            <a:p>
              <a:pPr lvl="1">
                <a:lnSpc>
                  <a:spcPts val="1600"/>
                </a:lnSpc>
              </a:pPr>
              <a:endParaRPr lang="en-US" sz="1600" dirty="0">
                <a:latin typeface="Segoe UI Light" panose="020B0502040204020203" pitchFamily="34" charset="0"/>
                <a:cs typeface="Segoe UI Light" panose="020B0502040204020203" pitchFamily="34" charset="0"/>
              </a:endParaRPr>
            </a:p>
            <a:p>
              <a:pPr lvl="1">
                <a:lnSpc>
                  <a:spcPts val="1600"/>
                </a:lnSpc>
              </a:pPr>
              <a:r>
                <a:rPr lang="en-US" sz="1600" dirty="0">
                  <a:latin typeface="Segoe UI Light" panose="020B0502040204020203" pitchFamily="34" charset="0"/>
                  <a:cs typeface="Segoe UI Light" panose="020B0502040204020203" pitchFamily="34" charset="0"/>
                </a:rPr>
                <a:t> </a:t>
              </a:r>
            </a:p>
          </p:txBody>
        </p:sp>
        <p:sp>
          <p:nvSpPr>
            <p:cNvPr id="10" name="TextBox 9">
              <a:extLst>
                <a:ext uri="{FF2B5EF4-FFF2-40B4-BE49-F238E27FC236}">
                  <a16:creationId xmlns:a16="http://schemas.microsoft.com/office/drawing/2014/main" id="{C5591B46-1356-47FE-A7E6-1649083D2BA1}"/>
                </a:ext>
              </a:extLst>
            </p:cNvPr>
            <p:cNvSpPr txBox="1"/>
            <p:nvPr/>
          </p:nvSpPr>
          <p:spPr>
            <a:xfrm>
              <a:off x="731065" y="832105"/>
              <a:ext cx="5581363"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Education:</a:t>
              </a:r>
            </a:p>
          </p:txBody>
        </p:sp>
      </p:grpSp>
      <p:grpSp>
        <p:nvGrpSpPr>
          <p:cNvPr id="11" name="Группа 29">
            <a:extLst>
              <a:ext uri="{FF2B5EF4-FFF2-40B4-BE49-F238E27FC236}">
                <a16:creationId xmlns:a16="http://schemas.microsoft.com/office/drawing/2014/main" id="{FF9935B8-E4B0-4917-AFAE-15E279618F02}"/>
              </a:ext>
            </a:extLst>
          </p:cNvPr>
          <p:cNvGrpSpPr/>
          <p:nvPr/>
        </p:nvGrpSpPr>
        <p:grpSpPr>
          <a:xfrm>
            <a:off x="440735" y="4556865"/>
            <a:ext cx="5581363" cy="1902939"/>
            <a:chOff x="731065" y="832105"/>
            <a:chExt cx="5581363" cy="1902939"/>
          </a:xfrm>
        </p:grpSpPr>
        <p:sp>
          <p:nvSpPr>
            <p:cNvPr id="12" name="TextBox 11">
              <a:extLst>
                <a:ext uri="{FF2B5EF4-FFF2-40B4-BE49-F238E27FC236}">
                  <a16:creationId xmlns:a16="http://schemas.microsoft.com/office/drawing/2014/main" id="{7210F6D2-4B8F-4C93-BD5F-E33E50E6C234}"/>
                </a:ext>
              </a:extLst>
            </p:cNvPr>
            <p:cNvSpPr txBox="1"/>
            <p:nvPr/>
          </p:nvSpPr>
          <p:spPr>
            <a:xfrm>
              <a:off x="731065" y="1165384"/>
              <a:ext cx="5364935" cy="1569660"/>
            </a:xfrm>
            <a:prstGeom prst="rect">
              <a:avLst/>
            </a:prstGeom>
            <a:noFill/>
          </p:spPr>
          <p:txBody>
            <a:bodyPr wrap="square" rtlCol="0">
              <a:spAutoFit/>
            </a:bodyPr>
            <a:lstStyle/>
            <a:p>
              <a:pPr marL="742950" lvl="1"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Sales analyst (internship) – SC Adidas Ukraine</a:t>
              </a:r>
            </a:p>
            <a:p>
              <a:pPr marL="742950" lvl="1"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Planning department intern – Danone</a:t>
              </a:r>
            </a:p>
            <a:p>
              <a:pPr marL="742950" lvl="1"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Analyst  – P&amp;G</a:t>
              </a:r>
            </a:p>
            <a:p>
              <a:pPr marL="742950" lvl="1"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Analyst – Henkel</a:t>
              </a:r>
            </a:p>
            <a:p>
              <a:pPr marL="742950" lvl="1"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Data science engineer – SMART business</a:t>
              </a:r>
            </a:p>
            <a:p>
              <a:pPr lvl="1"/>
              <a:r>
                <a:rPr lang="en-US" sz="1600" dirty="0">
                  <a:latin typeface="Segoe UI Light" panose="020B0502040204020203" pitchFamily="34" charset="0"/>
                  <a:cs typeface="Segoe UI Light" panose="020B0502040204020203" pitchFamily="34" charset="0"/>
                </a:rPr>
                <a:t> </a:t>
              </a:r>
            </a:p>
          </p:txBody>
        </p:sp>
        <p:sp>
          <p:nvSpPr>
            <p:cNvPr id="13" name="TextBox 12">
              <a:extLst>
                <a:ext uri="{FF2B5EF4-FFF2-40B4-BE49-F238E27FC236}">
                  <a16:creationId xmlns:a16="http://schemas.microsoft.com/office/drawing/2014/main" id="{7A75F504-7126-4F5C-8742-C048126FF11F}"/>
                </a:ext>
              </a:extLst>
            </p:cNvPr>
            <p:cNvSpPr txBox="1"/>
            <p:nvPr/>
          </p:nvSpPr>
          <p:spPr>
            <a:xfrm>
              <a:off x="731065" y="832105"/>
              <a:ext cx="5581363"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Experience:</a:t>
              </a:r>
            </a:p>
          </p:txBody>
        </p:sp>
      </p:grpSp>
    </p:spTree>
    <p:extLst>
      <p:ext uri="{BB962C8B-B14F-4D97-AF65-F5344CB8AC3E}">
        <p14:creationId xmlns:p14="http://schemas.microsoft.com/office/powerpoint/2010/main" val="10089418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Тестируем новую функцию прогноза</a:t>
            </a:r>
            <a:endParaRPr lang="en-US" dirty="0"/>
          </a:p>
        </p:txBody>
      </p:sp>
      <p:sp>
        <p:nvSpPr>
          <p:cNvPr id="4" name="Rectangle 3"/>
          <p:cNvSpPr/>
          <p:nvPr/>
        </p:nvSpPr>
        <p:spPr>
          <a:xfrm>
            <a:off x="677334" y="1568174"/>
            <a:ext cx="8596668" cy="2308324"/>
          </a:xfrm>
          <a:prstGeom prst="rect">
            <a:avLst/>
          </a:prstGeom>
        </p:spPr>
        <p:txBody>
          <a:bodyPr wrap="square">
            <a:spAutoFit/>
          </a:bodyPr>
          <a:lstStyle/>
          <a:p>
            <a:r>
              <a:rPr lang="en-US" sz="1200" dirty="0"/>
              <a:t>-- STEP 4  - Use the native PREDICT (native scoring) to predict number of rentals for both models</a:t>
            </a:r>
          </a:p>
          <a:p>
            <a:r>
              <a:rPr lang="en-US" sz="1200" dirty="0"/>
              <a:t>--Now lets predict using native scoring with linear model</a:t>
            </a:r>
          </a:p>
          <a:p>
            <a:r>
              <a:rPr lang="en-US" sz="1200" dirty="0"/>
              <a:t>DECLARE @model VARBINARY(MAX) = (SELECT TOP(1) </a:t>
            </a:r>
            <a:r>
              <a:rPr lang="en-US" sz="1200" dirty="0" err="1"/>
              <a:t>native_model</a:t>
            </a:r>
            <a:r>
              <a:rPr lang="en-US" sz="1200" dirty="0"/>
              <a:t> FROM </a:t>
            </a:r>
            <a:r>
              <a:rPr lang="en-US" sz="1200" dirty="0" err="1"/>
              <a:t>dbo.rental_models</a:t>
            </a:r>
            <a:r>
              <a:rPr lang="en-US" sz="1200" dirty="0"/>
              <a:t> WHERE </a:t>
            </a:r>
            <a:r>
              <a:rPr lang="en-US" sz="1200" dirty="0" err="1"/>
              <a:t>model_name</a:t>
            </a:r>
            <a:r>
              <a:rPr lang="en-US" sz="1200" dirty="0"/>
              <a:t> = '</a:t>
            </a:r>
            <a:r>
              <a:rPr lang="en-US" sz="1200" dirty="0" err="1"/>
              <a:t>linear_model</a:t>
            </a:r>
            <a:r>
              <a:rPr lang="en-US" sz="1200" dirty="0"/>
              <a:t>' AND </a:t>
            </a:r>
            <a:r>
              <a:rPr lang="en-US" sz="1200" dirty="0" err="1"/>
              <a:t>lang</a:t>
            </a:r>
            <a:r>
              <a:rPr lang="en-US" sz="1200" dirty="0"/>
              <a:t> = 'R');</a:t>
            </a:r>
          </a:p>
          <a:p>
            <a:r>
              <a:rPr lang="en-US" sz="1200" dirty="0"/>
              <a:t>SELECT d.*, p.* FROM PREDICT(MODEL = @model, DATA = </a:t>
            </a:r>
            <a:r>
              <a:rPr lang="en-US" sz="1200" dirty="0" err="1"/>
              <a:t>dbo.rental_data</a:t>
            </a:r>
            <a:r>
              <a:rPr lang="en-US" sz="1200" dirty="0"/>
              <a:t> AS d) WITH(</a:t>
            </a:r>
            <a:r>
              <a:rPr lang="en-US" sz="1200" dirty="0" err="1"/>
              <a:t>RentalCount_Pred</a:t>
            </a:r>
            <a:r>
              <a:rPr lang="en-US" sz="1200" dirty="0"/>
              <a:t> float) AS p;</a:t>
            </a:r>
          </a:p>
          <a:p>
            <a:r>
              <a:rPr lang="en-US" sz="1200" dirty="0"/>
              <a:t>GO</a:t>
            </a:r>
          </a:p>
          <a:p>
            <a:endParaRPr lang="en-US" sz="1200" dirty="0"/>
          </a:p>
          <a:p>
            <a:r>
              <a:rPr lang="en-US" sz="1200" dirty="0"/>
              <a:t>--Native scoring with </a:t>
            </a:r>
            <a:r>
              <a:rPr lang="en-US" sz="1200" dirty="0" err="1"/>
              <a:t>dtree</a:t>
            </a:r>
            <a:r>
              <a:rPr lang="en-US" sz="1200" dirty="0"/>
              <a:t> model</a:t>
            </a:r>
          </a:p>
          <a:p>
            <a:r>
              <a:rPr lang="en-US" sz="1200" dirty="0"/>
              <a:t>DECLARE @model VARBINARY(MAX) = (SELECT TOP(1) </a:t>
            </a:r>
            <a:r>
              <a:rPr lang="en-US" sz="1200" dirty="0" err="1"/>
              <a:t>native_model</a:t>
            </a:r>
            <a:r>
              <a:rPr lang="en-US" sz="1200" dirty="0"/>
              <a:t> FROM </a:t>
            </a:r>
            <a:r>
              <a:rPr lang="en-US" sz="1200" dirty="0" err="1"/>
              <a:t>dbo.rental_models</a:t>
            </a:r>
            <a:r>
              <a:rPr lang="en-US" sz="1200" dirty="0"/>
              <a:t> WHERE </a:t>
            </a:r>
            <a:r>
              <a:rPr lang="en-US" sz="1200" dirty="0" err="1"/>
              <a:t>model_name</a:t>
            </a:r>
            <a:r>
              <a:rPr lang="en-US" sz="1200" dirty="0"/>
              <a:t> = '</a:t>
            </a:r>
            <a:r>
              <a:rPr lang="en-US" sz="1200" dirty="0" err="1"/>
              <a:t>dtree_model</a:t>
            </a:r>
            <a:r>
              <a:rPr lang="en-US" sz="1200" dirty="0"/>
              <a:t>' AND </a:t>
            </a:r>
            <a:r>
              <a:rPr lang="en-US" sz="1200" dirty="0" err="1"/>
              <a:t>lang</a:t>
            </a:r>
            <a:r>
              <a:rPr lang="en-US" sz="1200" dirty="0"/>
              <a:t> = 'R');</a:t>
            </a:r>
          </a:p>
          <a:p>
            <a:r>
              <a:rPr lang="en-US" sz="1200" dirty="0"/>
              <a:t>SELECT d.*, p.* FROM PREDICT(MODEL = @model, DATA = </a:t>
            </a:r>
            <a:r>
              <a:rPr lang="en-US" sz="1200" dirty="0" err="1"/>
              <a:t>dbo.rental_data</a:t>
            </a:r>
            <a:r>
              <a:rPr lang="en-US" sz="1200" dirty="0"/>
              <a:t> AS d) WITH(</a:t>
            </a:r>
            <a:r>
              <a:rPr lang="en-US" sz="1200" dirty="0" err="1"/>
              <a:t>RentalCount_Pred</a:t>
            </a:r>
            <a:r>
              <a:rPr lang="en-US" sz="1200" dirty="0"/>
              <a:t> float) AS p;</a:t>
            </a:r>
          </a:p>
          <a:p>
            <a:r>
              <a:rPr lang="en-US" sz="1200" dirty="0"/>
              <a:t>GO</a:t>
            </a:r>
          </a:p>
        </p:txBody>
      </p:sp>
    </p:spTree>
    <p:extLst>
      <p:ext uri="{BB962C8B-B14F-4D97-AF65-F5344CB8AC3E}">
        <p14:creationId xmlns:p14="http://schemas.microsoft.com/office/powerpoint/2010/main" val="3292146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Никаких проблем с дополнительными библиотеками</a:t>
            </a:r>
            <a:endParaRPr lang="en-US" dirty="0"/>
          </a:p>
        </p:txBody>
      </p:sp>
      <p:sp>
        <p:nvSpPr>
          <p:cNvPr id="4" name="Rectangle 3"/>
          <p:cNvSpPr/>
          <p:nvPr/>
        </p:nvSpPr>
        <p:spPr>
          <a:xfrm>
            <a:off x="677334" y="2302711"/>
            <a:ext cx="6096000" cy="1477328"/>
          </a:xfrm>
          <a:prstGeom prst="rect">
            <a:avLst/>
          </a:prstGeom>
        </p:spPr>
        <p:txBody>
          <a:bodyPr>
            <a:spAutoFit/>
          </a:bodyPr>
          <a:lstStyle/>
          <a:p>
            <a:r>
              <a:rPr lang="en-US" dirty="0"/>
              <a:t>EXEC </a:t>
            </a:r>
            <a:r>
              <a:rPr lang="en-US" dirty="0" err="1"/>
              <a:t>sp_execute_external_script</a:t>
            </a:r>
            <a:endParaRPr lang="en-US" dirty="0"/>
          </a:p>
          <a:p>
            <a:r>
              <a:rPr lang="en-US" dirty="0"/>
              <a:t>@language =N'R',</a:t>
            </a:r>
          </a:p>
          <a:p>
            <a:r>
              <a:rPr lang="en-US" dirty="0"/>
              <a:t>@script=N'</a:t>
            </a:r>
          </a:p>
          <a:p>
            <a:r>
              <a:rPr lang="en-US" dirty="0"/>
              <a:t># install </a:t>
            </a:r>
            <a:r>
              <a:rPr lang="en-US" dirty="0" err="1"/>
              <a:t>randomForest</a:t>
            </a:r>
            <a:r>
              <a:rPr lang="en-US" dirty="0"/>
              <a:t> and its dependencies</a:t>
            </a:r>
          </a:p>
          <a:p>
            <a:r>
              <a:rPr lang="en-US" dirty="0"/>
              <a:t>library(</a:t>
            </a:r>
            <a:r>
              <a:rPr lang="en-US" dirty="0" err="1"/>
              <a:t>randomForest</a:t>
            </a:r>
            <a:r>
              <a:rPr lang="en-US" dirty="0"/>
              <a:t>)'</a:t>
            </a:r>
          </a:p>
        </p:txBody>
      </p:sp>
    </p:spTree>
    <p:extLst>
      <p:ext uri="{BB962C8B-B14F-4D97-AF65-F5344CB8AC3E}">
        <p14:creationId xmlns:p14="http://schemas.microsoft.com/office/powerpoint/2010/main" val="558917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19539"/>
            <a:ext cx="8596668" cy="1320800"/>
          </a:xfrm>
        </p:spPr>
        <p:txBody>
          <a:bodyPr/>
          <a:lstStyle/>
          <a:p>
            <a:r>
              <a:rPr lang="ru-RU" dirty="0" smtClean="0"/>
              <a:t>Производительность</a:t>
            </a:r>
            <a:endParaRPr lang="ru-RU" dirty="0"/>
          </a:p>
        </p:txBody>
      </p:sp>
      <p:pic>
        <p:nvPicPr>
          <p:cNvPr id="5" name="Picture 4"/>
          <p:cNvPicPr>
            <a:picLocks noChangeAspect="1"/>
          </p:cNvPicPr>
          <p:nvPr/>
        </p:nvPicPr>
        <p:blipFill>
          <a:blip r:embed="rId2"/>
          <a:stretch>
            <a:fillRect/>
          </a:stretch>
        </p:blipFill>
        <p:spPr>
          <a:xfrm>
            <a:off x="1387191" y="1461053"/>
            <a:ext cx="7176953" cy="5317434"/>
          </a:xfrm>
          <a:prstGeom prst="rect">
            <a:avLst/>
          </a:prstGeom>
        </p:spPr>
      </p:pic>
    </p:spTree>
    <p:extLst>
      <p:ext uri="{BB962C8B-B14F-4D97-AF65-F5344CB8AC3E}">
        <p14:creationId xmlns:p14="http://schemas.microsoft.com/office/powerpoint/2010/main" val="2826749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19539"/>
            <a:ext cx="8596668" cy="1320800"/>
          </a:xfrm>
        </p:spPr>
        <p:txBody>
          <a:bodyPr/>
          <a:lstStyle/>
          <a:p>
            <a:r>
              <a:rPr lang="en-US" dirty="0" smtClean="0"/>
              <a:t>Predict </a:t>
            </a:r>
            <a:r>
              <a:rPr lang="en-US" dirty="0"/>
              <a:t>a million events per second</a:t>
            </a:r>
            <a:endParaRPr lang="ru-RU" dirty="0"/>
          </a:p>
        </p:txBody>
      </p:sp>
      <p:pic>
        <p:nvPicPr>
          <p:cNvPr id="3" name="Picture 2"/>
          <p:cNvPicPr>
            <a:picLocks noChangeAspect="1"/>
          </p:cNvPicPr>
          <p:nvPr/>
        </p:nvPicPr>
        <p:blipFill>
          <a:blip r:embed="rId2"/>
          <a:stretch>
            <a:fillRect/>
          </a:stretch>
        </p:blipFill>
        <p:spPr>
          <a:xfrm>
            <a:off x="677333" y="1279939"/>
            <a:ext cx="5943600" cy="2705100"/>
          </a:xfrm>
          <a:prstGeom prst="rect">
            <a:avLst/>
          </a:prstGeom>
        </p:spPr>
      </p:pic>
      <p:sp>
        <p:nvSpPr>
          <p:cNvPr id="4" name="Rectangle 3"/>
          <p:cNvSpPr/>
          <p:nvPr/>
        </p:nvSpPr>
        <p:spPr>
          <a:xfrm>
            <a:off x="677333" y="4300261"/>
            <a:ext cx="7900137" cy="2308324"/>
          </a:xfrm>
          <a:prstGeom prst="rect">
            <a:avLst/>
          </a:prstGeom>
        </p:spPr>
        <p:txBody>
          <a:bodyPr wrap="square">
            <a:spAutoFit/>
          </a:bodyPr>
          <a:lstStyle/>
          <a:p>
            <a:pPr marL="285750" indent="-285750">
              <a:buFont typeface="Arial" panose="020B0604020202020204" pitchFamily="34" charset="0"/>
              <a:buChar char="•"/>
            </a:pPr>
            <a:r>
              <a:rPr lang="en-US" sz="1200" dirty="0"/>
              <a:t>A data scientist creates a predictive model for credit-card fraud detection based on historical transaction data. This model is stored as a standard database object.</a:t>
            </a:r>
          </a:p>
          <a:p>
            <a:pPr marL="285750" indent="-285750">
              <a:buFont typeface="Arial" panose="020B0604020202020204" pitchFamily="34" charset="0"/>
              <a:buChar char="•"/>
            </a:pPr>
            <a:r>
              <a:rPr lang="en-US" sz="1200" dirty="0"/>
              <a:t>New credit-card transactions are ingested and stored in high-speed in-memory </a:t>
            </a:r>
            <a:r>
              <a:rPr lang="en-US" sz="1200" dirty="0" err="1"/>
              <a:t>columnstores</a:t>
            </a:r>
            <a:r>
              <a:rPr lang="en-US" sz="1200" dirty="0"/>
              <a:t>.</a:t>
            </a:r>
          </a:p>
          <a:p>
            <a:pPr marL="285750" indent="-285750">
              <a:buFont typeface="Arial" panose="020B0604020202020204" pitchFamily="34" charset="0"/>
              <a:buChar char="•"/>
            </a:pPr>
            <a:r>
              <a:rPr lang="en-US" sz="1200" dirty="0"/>
              <a:t>The data is likely to require some preparation for advanced analytics. This includes operations such as joining data across multiple tables, cleansing, creating aggregations and more. SQL shines here because these steps execute much faster in production when done at the database layer.</a:t>
            </a:r>
          </a:p>
          <a:p>
            <a:pPr marL="285750" indent="-285750">
              <a:buFont typeface="Arial" panose="020B0604020202020204" pitchFamily="34" charset="0"/>
              <a:buChar char="•"/>
            </a:pPr>
            <a:r>
              <a:rPr lang="en-US" sz="1200" dirty="0"/>
              <a:t>The new transaction data and the predictive model are sent using T-SQL to an in-database predictive engine. Predictions can be done in batch or at the single transaction level. In SQL Server 2016 you can build on the power of R, with its extensive set of packages and the built-in high scale algorithmic library (</a:t>
            </a:r>
            <a:r>
              <a:rPr lang="en-US" sz="1200" dirty="0" err="1"/>
              <a:t>ScaleR</a:t>
            </a:r>
            <a:r>
              <a:rPr lang="en-US" sz="1200" dirty="0"/>
              <a:t>) provided by Microsoft.</a:t>
            </a:r>
          </a:p>
          <a:p>
            <a:pPr marL="285750" indent="-285750">
              <a:buFont typeface="Arial" panose="020B0604020202020204" pitchFamily="34" charset="0"/>
              <a:buChar char="•"/>
            </a:pPr>
            <a:r>
              <a:rPr lang="en-US" sz="1200" dirty="0"/>
              <a:t>Predictions can be retuned immediately to an application via T-SQL and/or stored in the database for further use.</a:t>
            </a:r>
          </a:p>
        </p:txBody>
      </p:sp>
    </p:spTree>
    <p:extLst>
      <p:ext uri="{BB962C8B-B14F-4D97-AF65-F5344CB8AC3E}">
        <p14:creationId xmlns:p14="http://schemas.microsoft.com/office/powerpoint/2010/main" val="3494598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inks</a:t>
            </a:r>
            <a:endParaRPr lang="en-US" dirty="0"/>
          </a:p>
        </p:txBody>
      </p:sp>
      <p:sp>
        <p:nvSpPr>
          <p:cNvPr id="3" name="Content Placeholder 2"/>
          <p:cNvSpPr>
            <a:spLocks noGrp="1"/>
          </p:cNvSpPr>
          <p:nvPr>
            <p:ph idx="1"/>
          </p:nvPr>
        </p:nvSpPr>
        <p:spPr/>
        <p:txBody>
          <a:bodyPr>
            <a:normAutofit lnSpcReduction="10000"/>
          </a:bodyPr>
          <a:lstStyle/>
          <a:p>
            <a:r>
              <a:rPr lang="ru-RU" dirty="0" smtClean="0"/>
              <a:t>Официальная документация </a:t>
            </a:r>
            <a:r>
              <a:rPr lang="en-US" b="1" dirty="0"/>
              <a:t>Machine Learning </a:t>
            </a:r>
            <a:r>
              <a:rPr lang="en-US" b="1" dirty="0" smtClean="0"/>
              <a:t>Services</a:t>
            </a:r>
            <a:endParaRPr lang="ru-RU" b="1" dirty="0" smtClean="0"/>
          </a:p>
          <a:p>
            <a:pPr marL="0" indent="0">
              <a:buNone/>
            </a:pPr>
            <a:r>
              <a:rPr lang="en-US" b="1" dirty="0" smtClean="0">
                <a:hlinkClick r:id="rId2"/>
              </a:rPr>
              <a:t>https</a:t>
            </a:r>
            <a:r>
              <a:rPr lang="en-US" b="1" dirty="0">
                <a:hlinkClick r:id="rId2"/>
              </a:rPr>
              <a:t>://</a:t>
            </a:r>
            <a:r>
              <a:rPr lang="en-US" b="1" dirty="0" smtClean="0">
                <a:hlinkClick r:id="rId2"/>
              </a:rPr>
              <a:t>docs.microsoft.com/en-us/sql/advanced-analytics/getting-started-with-machine-learning-services</a:t>
            </a:r>
            <a:endParaRPr lang="ru-RU" b="1" dirty="0" smtClean="0"/>
          </a:p>
          <a:p>
            <a:r>
              <a:rPr lang="ru-RU" dirty="0" smtClean="0"/>
              <a:t>Официальная документация </a:t>
            </a:r>
            <a:r>
              <a:rPr lang="en-US" b="1" dirty="0" smtClean="0"/>
              <a:t>SQL Server 2017</a:t>
            </a:r>
            <a:endParaRPr lang="ru-RU" b="1" dirty="0" smtClean="0"/>
          </a:p>
          <a:p>
            <a:pPr marL="0" indent="0">
              <a:buNone/>
            </a:pPr>
            <a:r>
              <a:rPr lang="en-US" b="1" dirty="0">
                <a:hlinkClick r:id="rId3"/>
              </a:rPr>
              <a:t>https://</a:t>
            </a:r>
            <a:r>
              <a:rPr lang="en-US" b="1" dirty="0" smtClean="0">
                <a:hlinkClick r:id="rId3"/>
              </a:rPr>
              <a:t>docs.microsoft.com/en-us/sql/sql-server/what-s-new-in-sql-server-2017</a:t>
            </a:r>
            <a:endParaRPr lang="ru-RU" b="1" dirty="0" smtClean="0"/>
          </a:p>
          <a:p>
            <a:r>
              <a:rPr lang="ru-RU" dirty="0"/>
              <a:t>Официальная документация </a:t>
            </a:r>
            <a:r>
              <a:rPr lang="ru-RU" dirty="0" smtClean="0"/>
              <a:t> </a:t>
            </a:r>
            <a:r>
              <a:rPr lang="en-US" b="1" dirty="0" smtClean="0"/>
              <a:t>VS</a:t>
            </a:r>
            <a:r>
              <a:rPr lang="en-US" dirty="0" smtClean="0"/>
              <a:t> </a:t>
            </a:r>
            <a:r>
              <a:rPr lang="en-US" b="1" dirty="0" smtClean="0"/>
              <a:t>Data </a:t>
            </a:r>
            <a:r>
              <a:rPr lang="en-US" b="1" dirty="0"/>
              <a:t>Science and Analytical </a:t>
            </a:r>
            <a:r>
              <a:rPr lang="en-US" b="1" dirty="0" smtClean="0"/>
              <a:t>Applications</a:t>
            </a:r>
            <a:endParaRPr lang="ru-RU" b="1" dirty="0" smtClean="0"/>
          </a:p>
          <a:p>
            <a:pPr marL="0" indent="0">
              <a:buNone/>
            </a:pPr>
            <a:r>
              <a:rPr lang="en-US" b="1" dirty="0">
                <a:hlinkClick r:id="rId4"/>
              </a:rPr>
              <a:t>https://</a:t>
            </a:r>
            <a:r>
              <a:rPr lang="en-US" b="1" dirty="0" smtClean="0">
                <a:hlinkClick r:id="rId4"/>
              </a:rPr>
              <a:t>docs.microsoft.com/en-us/visualstudio/rtvs/data-science-and-analytical-applications-workload</a:t>
            </a:r>
            <a:endParaRPr lang="en-US" b="1" dirty="0" smtClean="0"/>
          </a:p>
          <a:p>
            <a:pPr marL="0" indent="0">
              <a:buNone/>
            </a:pPr>
            <a:endParaRPr lang="en-US" b="1" dirty="0"/>
          </a:p>
          <a:p>
            <a:endParaRPr lang="ru-RU" b="1" dirty="0"/>
          </a:p>
          <a:p>
            <a:endParaRPr lang="en-US" b="1" dirty="0" smtClean="0"/>
          </a:p>
          <a:p>
            <a:endParaRPr lang="en-US" b="1" dirty="0"/>
          </a:p>
        </p:txBody>
      </p:sp>
    </p:spTree>
    <p:extLst>
      <p:ext uri="{BB962C8B-B14F-4D97-AF65-F5344CB8AC3E}">
        <p14:creationId xmlns:p14="http://schemas.microsoft.com/office/powerpoint/2010/main" val="37339110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ublishing Intelligence To Where Data Liv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474" y="1647688"/>
            <a:ext cx="7532388" cy="422445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smtClean="0"/>
              <a:t>SQL + MACHINE LEARNING</a:t>
            </a:r>
            <a:endParaRPr lang="en-US" dirty="0"/>
          </a:p>
        </p:txBody>
      </p:sp>
    </p:spTree>
    <p:extLst>
      <p:ext uri="{BB962C8B-B14F-4D97-AF65-F5344CB8AC3E}">
        <p14:creationId xmlns:p14="http://schemas.microsoft.com/office/powerpoint/2010/main" val="2498878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 MACHINE LEARNING</a:t>
            </a:r>
          </a:p>
        </p:txBody>
      </p:sp>
      <p:pic>
        <p:nvPicPr>
          <p:cNvPr id="2050" name="Picture 2" descr="Goals of integration with SQL Ser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2361" y="2305532"/>
            <a:ext cx="5866614" cy="3280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549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9023257" cy="1320800"/>
          </a:xfrm>
        </p:spPr>
        <p:txBody>
          <a:bodyPr/>
          <a:lstStyle/>
          <a:p>
            <a:r>
              <a:rPr lang="ru-RU" dirty="0"/>
              <a:t>Автоматизация рабочих </a:t>
            </a:r>
            <a:r>
              <a:rPr lang="ru-RU" dirty="0" smtClean="0"/>
              <a:t>процессов</a:t>
            </a:r>
            <a:endParaRPr lang="en-US" i="1" dirty="0"/>
          </a:p>
        </p:txBody>
      </p:sp>
      <p:pic>
        <p:nvPicPr>
          <p:cNvPr id="6" name="Picture 5"/>
          <p:cNvPicPr>
            <a:picLocks noChangeAspect="1"/>
          </p:cNvPicPr>
          <p:nvPr/>
        </p:nvPicPr>
        <p:blipFill>
          <a:blip r:embed="rId2"/>
          <a:stretch>
            <a:fillRect/>
          </a:stretch>
        </p:blipFill>
        <p:spPr>
          <a:xfrm>
            <a:off x="1451418" y="1622977"/>
            <a:ext cx="7048500" cy="4248150"/>
          </a:xfrm>
          <a:prstGeom prst="rect">
            <a:avLst/>
          </a:prstGeom>
        </p:spPr>
      </p:pic>
    </p:spTree>
    <p:extLst>
      <p:ext uri="{BB962C8B-B14F-4D97-AF65-F5344CB8AC3E}">
        <p14:creationId xmlns:p14="http://schemas.microsoft.com/office/powerpoint/2010/main" val="3385691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SERVER 2017 vs SQL SERVER 2016</a:t>
            </a:r>
            <a:endParaRPr lang="en-US" dirty="0"/>
          </a:p>
        </p:txBody>
      </p:sp>
      <p:graphicFrame>
        <p:nvGraphicFramePr>
          <p:cNvPr id="4" name="Diagram 3"/>
          <p:cNvGraphicFramePr/>
          <p:nvPr>
            <p:extLst>
              <p:ext uri="{D42A27DB-BD31-4B8C-83A1-F6EECF244321}">
                <p14:modId xmlns:p14="http://schemas.microsoft.com/office/powerpoint/2010/main" val="3274321795"/>
              </p:ext>
            </p:extLst>
          </p:nvPr>
        </p:nvGraphicFramePr>
        <p:xfrm>
          <a:off x="1256747" y="1439334"/>
          <a:ext cx="6873461" cy="486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1624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Технические требования</a:t>
            </a:r>
            <a:endParaRPr lang="en-US" dirty="0"/>
          </a:p>
        </p:txBody>
      </p:sp>
      <p:sp>
        <p:nvSpPr>
          <p:cNvPr id="3" name="Content Placeholder 2"/>
          <p:cNvSpPr>
            <a:spLocks noGrp="1"/>
          </p:cNvSpPr>
          <p:nvPr>
            <p:ph idx="1"/>
          </p:nvPr>
        </p:nvSpPr>
        <p:spPr/>
        <p:txBody>
          <a:bodyPr/>
          <a:lstStyle/>
          <a:p>
            <a:pPr>
              <a:buFont typeface="+mj-lt"/>
              <a:buAutoNum type="arabicPeriod"/>
            </a:pPr>
            <a:r>
              <a:rPr lang="en-US" b="1" dirty="0" smtClean="0"/>
              <a:t>SQL:</a:t>
            </a:r>
          </a:p>
          <a:p>
            <a:r>
              <a:rPr lang="ru-RU" dirty="0" smtClean="0"/>
              <a:t>SQL </a:t>
            </a:r>
            <a:r>
              <a:rPr lang="ru-RU" dirty="0" err="1"/>
              <a:t>Server</a:t>
            </a:r>
            <a:r>
              <a:rPr lang="ru-RU" dirty="0"/>
              <a:t> </a:t>
            </a:r>
            <a:r>
              <a:rPr lang="ru-RU" dirty="0" smtClean="0"/>
              <a:t>2017</a:t>
            </a:r>
            <a:r>
              <a:rPr lang="en-US" dirty="0" smtClean="0"/>
              <a:t>, </a:t>
            </a:r>
            <a:r>
              <a:rPr lang="uk-UA" dirty="0" smtClean="0"/>
              <a:t>Служба машинного </a:t>
            </a:r>
            <a:r>
              <a:rPr lang="ru-RU" dirty="0" smtClean="0"/>
              <a:t>обучения</a:t>
            </a:r>
            <a:r>
              <a:rPr lang="ru-RU" dirty="0"/>
              <a:t>, с языком </a:t>
            </a:r>
            <a:r>
              <a:rPr lang="ru-RU" dirty="0" smtClean="0"/>
              <a:t>R</a:t>
            </a:r>
            <a:endParaRPr lang="en-US" dirty="0" smtClean="0"/>
          </a:p>
          <a:p>
            <a:r>
              <a:rPr lang="pt-BR" dirty="0"/>
              <a:t>SQL Server </a:t>
            </a:r>
            <a:r>
              <a:rPr lang="pt-BR" dirty="0" smtClean="0"/>
              <a:t>2016</a:t>
            </a:r>
            <a:r>
              <a:rPr lang="uk-UA" dirty="0"/>
              <a:t>,</a:t>
            </a:r>
            <a:r>
              <a:rPr lang="pt-BR" dirty="0" smtClean="0"/>
              <a:t> </a:t>
            </a:r>
            <a:r>
              <a:rPr lang="pt-BR" dirty="0"/>
              <a:t>R </a:t>
            </a:r>
            <a:r>
              <a:rPr lang="pt-BR" dirty="0" smtClean="0"/>
              <a:t>Services</a:t>
            </a:r>
          </a:p>
          <a:p>
            <a:pPr>
              <a:buFont typeface="+mj-lt"/>
              <a:buAutoNum type="arabicPeriod" startAt="2"/>
            </a:pPr>
            <a:r>
              <a:rPr lang="en-US" b="1" dirty="0" smtClean="0"/>
              <a:t>IDE</a:t>
            </a:r>
          </a:p>
          <a:p>
            <a:r>
              <a:rPr lang="en-US" dirty="0"/>
              <a:t>SQL Server Management Studio (SSMS)</a:t>
            </a:r>
          </a:p>
          <a:p>
            <a:r>
              <a:rPr lang="en-US" dirty="0"/>
              <a:t>Visual </a:t>
            </a:r>
            <a:r>
              <a:rPr lang="en-US" dirty="0" smtClean="0"/>
              <a:t>Studio (</a:t>
            </a:r>
            <a:r>
              <a:rPr lang="en-US" dirty="0"/>
              <a:t>Data Science and Analytical Applications </a:t>
            </a:r>
            <a:r>
              <a:rPr lang="en-US" dirty="0" smtClean="0"/>
              <a:t>)</a:t>
            </a:r>
          </a:p>
          <a:p>
            <a:pPr marL="0" indent="0">
              <a:buNone/>
            </a:pPr>
            <a:endParaRPr lang="en-US" dirty="0"/>
          </a:p>
        </p:txBody>
      </p:sp>
    </p:spTree>
    <p:extLst>
      <p:ext uri="{BB962C8B-B14F-4D97-AF65-F5344CB8AC3E}">
        <p14:creationId xmlns:p14="http://schemas.microsoft.com/office/powerpoint/2010/main" val="3721320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Установка и настройка необходимого ПО</a:t>
            </a:r>
            <a:endParaRPr lang="ru-RU" dirty="0"/>
          </a:p>
        </p:txBody>
      </p:sp>
      <p:sp>
        <p:nvSpPr>
          <p:cNvPr id="4" name="Rectangle 3"/>
          <p:cNvSpPr/>
          <p:nvPr/>
        </p:nvSpPr>
        <p:spPr>
          <a:xfrm>
            <a:off x="746909" y="2069546"/>
            <a:ext cx="2805063" cy="369332"/>
          </a:xfrm>
          <a:prstGeom prst="rect">
            <a:avLst/>
          </a:prstGeom>
        </p:spPr>
        <p:txBody>
          <a:bodyPr wrap="none">
            <a:spAutoFit/>
          </a:bodyPr>
          <a:lstStyle/>
          <a:p>
            <a:r>
              <a:rPr lang="en-US" dirty="0"/>
              <a:t>SQL Server 2017 on Azure</a:t>
            </a:r>
          </a:p>
        </p:txBody>
      </p:sp>
      <p:pic>
        <p:nvPicPr>
          <p:cNvPr id="5" name="Picture 4"/>
          <p:cNvPicPr>
            <a:picLocks noChangeAspect="1"/>
          </p:cNvPicPr>
          <p:nvPr/>
        </p:nvPicPr>
        <p:blipFill>
          <a:blip r:embed="rId2"/>
          <a:stretch>
            <a:fillRect/>
          </a:stretch>
        </p:blipFill>
        <p:spPr>
          <a:xfrm>
            <a:off x="826421" y="2478993"/>
            <a:ext cx="4067175" cy="514350"/>
          </a:xfrm>
          <a:prstGeom prst="rect">
            <a:avLst/>
          </a:prstGeom>
        </p:spPr>
      </p:pic>
      <p:sp>
        <p:nvSpPr>
          <p:cNvPr id="6" name="Rectangle 5"/>
          <p:cNvSpPr/>
          <p:nvPr/>
        </p:nvSpPr>
        <p:spPr>
          <a:xfrm>
            <a:off x="826421" y="3357962"/>
            <a:ext cx="6833153" cy="369332"/>
          </a:xfrm>
          <a:prstGeom prst="rect">
            <a:avLst/>
          </a:prstGeom>
        </p:spPr>
        <p:txBody>
          <a:bodyPr wrap="none">
            <a:spAutoFit/>
          </a:bodyPr>
          <a:lstStyle/>
          <a:p>
            <a:r>
              <a:rPr lang="en-US" dirty="0"/>
              <a:t>SQL Server 2017 </a:t>
            </a:r>
            <a:r>
              <a:rPr lang="en-US" dirty="0" smtClean="0"/>
              <a:t>On-</a:t>
            </a:r>
            <a:r>
              <a:rPr lang="en-US" dirty="0" err="1" smtClean="0"/>
              <a:t>Prem</a:t>
            </a:r>
            <a:r>
              <a:rPr lang="uk-UA" dirty="0" smtClean="0"/>
              <a:t> </a:t>
            </a:r>
            <a:r>
              <a:rPr lang="uk-UA" dirty="0"/>
              <a:t>(</a:t>
            </a:r>
            <a:r>
              <a:rPr lang="en-US" dirty="0"/>
              <a:t>Machine Learning in SQL Server 2017</a:t>
            </a:r>
            <a:r>
              <a:rPr lang="uk-UA" dirty="0" smtClean="0"/>
              <a:t>)</a:t>
            </a:r>
            <a:endParaRPr lang="en-US" dirty="0"/>
          </a:p>
        </p:txBody>
      </p:sp>
      <p:sp>
        <p:nvSpPr>
          <p:cNvPr id="7" name="Rectangle 6"/>
          <p:cNvSpPr/>
          <p:nvPr/>
        </p:nvSpPr>
        <p:spPr>
          <a:xfrm>
            <a:off x="832524" y="3767409"/>
            <a:ext cx="6096000" cy="646331"/>
          </a:xfrm>
          <a:prstGeom prst="rect">
            <a:avLst/>
          </a:prstGeom>
        </p:spPr>
        <p:txBody>
          <a:bodyPr>
            <a:spAutoFit/>
          </a:bodyPr>
          <a:lstStyle/>
          <a:p>
            <a:r>
              <a:rPr lang="en-US" dirty="0">
                <a:hlinkClick r:id="rId3"/>
              </a:rPr>
              <a:t>https://www.microsoft.com/ru-ru/sql-server/sql-server-downloads</a:t>
            </a:r>
            <a:endParaRPr lang="en-US" dirty="0"/>
          </a:p>
        </p:txBody>
      </p:sp>
      <p:sp>
        <p:nvSpPr>
          <p:cNvPr id="8" name="Rectangle 7"/>
          <p:cNvSpPr/>
          <p:nvPr/>
        </p:nvSpPr>
        <p:spPr>
          <a:xfrm>
            <a:off x="4678150" y="1601183"/>
            <a:ext cx="595035" cy="369332"/>
          </a:xfrm>
          <a:prstGeom prst="rect">
            <a:avLst/>
          </a:prstGeom>
        </p:spPr>
        <p:txBody>
          <a:bodyPr wrap="none">
            <a:spAutoFit/>
          </a:bodyPr>
          <a:lstStyle/>
          <a:p>
            <a:r>
              <a:rPr lang="en-US" b="1" dirty="0"/>
              <a:t>SQL</a:t>
            </a:r>
            <a:endParaRPr lang="en-US" dirty="0"/>
          </a:p>
        </p:txBody>
      </p:sp>
      <p:pic>
        <p:nvPicPr>
          <p:cNvPr id="3074" name="Picture 2" descr="Machine Learning Services feature selection"/>
          <p:cNvPicPr>
            <a:picLocks noChangeAspect="1" noChangeArrowheads="1"/>
          </p:cNvPicPr>
          <p:nvPr/>
        </p:nvPicPr>
        <p:blipFill rotWithShape="1">
          <a:blip r:embed="rId4">
            <a:extLst>
              <a:ext uri="{28A0092B-C50C-407E-A947-70E740481C1C}">
                <a14:useLocalDpi xmlns:a14="http://schemas.microsoft.com/office/drawing/2010/main" val="0"/>
              </a:ext>
            </a:extLst>
          </a:blip>
          <a:srcRect b="58237"/>
          <a:stretch/>
        </p:blipFill>
        <p:spPr bwMode="auto">
          <a:xfrm>
            <a:off x="826421" y="4529872"/>
            <a:ext cx="5825342" cy="2015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8613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Установка и настройка необходимого ПО</a:t>
            </a:r>
            <a:endParaRPr lang="ru-RU" dirty="0"/>
          </a:p>
        </p:txBody>
      </p:sp>
      <p:sp>
        <p:nvSpPr>
          <p:cNvPr id="8" name="Rectangle 7"/>
          <p:cNvSpPr/>
          <p:nvPr/>
        </p:nvSpPr>
        <p:spPr>
          <a:xfrm>
            <a:off x="4678150" y="1601183"/>
            <a:ext cx="529312" cy="369332"/>
          </a:xfrm>
          <a:prstGeom prst="rect">
            <a:avLst/>
          </a:prstGeom>
        </p:spPr>
        <p:txBody>
          <a:bodyPr wrap="none">
            <a:spAutoFit/>
          </a:bodyPr>
          <a:lstStyle/>
          <a:p>
            <a:r>
              <a:rPr lang="en-US" b="1" dirty="0" smtClean="0"/>
              <a:t>IDE</a:t>
            </a:r>
            <a:endParaRPr lang="en-US" dirty="0"/>
          </a:p>
        </p:txBody>
      </p:sp>
      <p:sp>
        <p:nvSpPr>
          <p:cNvPr id="3" name="Rectangle 2"/>
          <p:cNvSpPr/>
          <p:nvPr/>
        </p:nvSpPr>
        <p:spPr>
          <a:xfrm>
            <a:off x="677334" y="2962098"/>
            <a:ext cx="6096000" cy="646331"/>
          </a:xfrm>
          <a:prstGeom prst="rect">
            <a:avLst/>
          </a:prstGeom>
        </p:spPr>
        <p:txBody>
          <a:bodyPr>
            <a:spAutoFit/>
          </a:bodyPr>
          <a:lstStyle/>
          <a:p>
            <a:r>
              <a:rPr lang="en-US" dirty="0">
                <a:hlinkClick r:id="rId2"/>
              </a:rPr>
              <a:t>https://docs.microsoft.com/ru-ru/sql/ssms/download-sql-server-management-studio-ssms</a:t>
            </a:r>
            <a:endParaRPr lang="en-US" dirty="0"/>
          </a:p>
        </p:txBody>
      </p:sp>
      <p:pic>
        <p:nvPicPr>
          <p:cNvPr id="9" name="Picture 8"/>
          <p:cNvPicPr>
            <a:picLocks noChangeAspect="1"/>
          </p:cNvPicPr>
          <p:nvPr/>
        </p:nvPicPr>
        <p:blipFill>
          <a:blip r:embed="rId3"/>
          <a:stretch>
            <a:fillRect/>
          </a:stretch>
        </p:blipFill>
        <p:spPr>
          <a:xfrm>
            <a:off x="677334" y="2247723"/>
            <a:ext cx="3219450" cy="714375"/>
          </a:xfrm>
          <a:prstGeom prst="rect">
            <a:avLst/>
          </a:prstGeom>
        </p:spPr>
      </p:pic>
      <p:pic>
        <p:nvPicPr>
          <p:cNvPr id="2054" name="Picture 6" descr="Результат пошуку зображень за запитом &quot;visual studio&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34" y="4605469"/>
            <a:ext cx="1703043" cy="84602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77334" y="5451497"/>
            <a:ext cx="6096000" cy="646331"/>
          </a:xfrm>
          <a:prstGeom prst="rect">
            <a:avLst/>
          </a:prstGeom>
        </p:spPr>
        <p:txBody>
          <a:bodyPr>
            <a:spAutoFit/>
          </a:bodyPr>
          <a:lstStyle/>
          <a:p>
            <a:r>
              <a:rPr lang="en-US" dirty="0">
                <a:hlinkClick r:id="rId5"/>
              </a:rPr>
              <a:t>https://www.visualstudio.com/ru/?rr=https%3A%2F%2Fwww.google.com.ua%2F</a:t>
            </a:r>
            <a:endParaRPr lang="en-US" dirty="0"/>
          </a:p>
        </p:txBody>
      </p:sp>
      <p:pic>
        <p:nvPicPr>
          <p:cNvPr id="14" name="Picture 13"/>
          <p:cNvPicPr>
            <a:picLocks noChangeAspect="1"/>
          </p:cNvPicPr>
          <p:nvPr/>
        </p:nvPicPr>
        <p:blipFill>
          <a:blip r:embed="rId6"/>
          <a:stretch>
            <a:fillRect/>
          </a:stretch>
        </p:blipFill>
        <p:spPr>
          <a:xfrm>
            <a:off x="2287058" y="4605469"/>
            <a:ext cx="3251785" cy="791604"/>
          </a:xfrm>
          <a:prstGeom prst="rect">
            <a:avLst/>
          </a:prstGeom>
        </p:spPr>
      </p:pic>
      <p:pic>
        <p:nvPicPr>
          <p:cNvPr id="16" name="Picture 15"/>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imgEffect>
                  </a14:imgLayer>
                </a14:imgProps>
              </a:ext>
            </a:extLst>
          </a:blip>
          <a:stretch>
            <a:fillRect/>
          </a:stretch>
        </p:blipFill>
        <p:spPr>
          <a:xfrm>
            <a:off x="6331775" y="4320587"/>
            <a:ext cx="3498025" cy="2064793"/>
          </a:xfrm>
          <a:prstGeom prst="rect">
            <a:avLst/>
          </a:prstGeom>
        </p:spPr>
      </p:pic>
    </p:spTree>
    <p:extLst>
      <p:ext uri="{BB962C8B-B14F-4D97-AF65-F5344CB8AC3E}">
        <p14:creationId xmlns:p14="http://schemas.microsoft.com/office/powerpoint/2010/main" val="2191609140"/>
      </p:ext>
    </p:extLst>
  </p:cSld>
  <p:clrMapOvr>
    <a:masterClrMapping/>
  </p:clrMapOvr>
  <p:timing>
    <p:tnLst>
      <p:par>
        <p:cTn id="1" dur="indefinite" restart="never" nodeType="tmRoot"/>
      </p:par>
    </p:tnLst>
  </p:timing>
</p:sld>
</file>

<file path=ppt/theme/theme1.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D94285E2-4CD6-4D37-83EC-5DC2EB05E779}" vid="{EA3CA41A-3039-4174-BD48-C6A3A2A522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8774</TotalTime>
  <Words>994</Words>
  <Application>Microsoft Office PowerPoint</Application>
  <PresentationFormat>Widescreen</PresentationFormat>
  <Paragraphs>165</Paragraphs>
  <Slides>24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ＭＳ Ｐゴシック</vt:lpstr>
      <vt:lpstr>Arial</vt:lpstr>
      <vt:lpstr>Calibri</vt:lpstr>
      <vt:lpstr>Courier New</vt:lpstr>
      <vt:lpstr>Segoe UI</vt:lpstr>
      <vt:lpstr>Segoe UI Light</vt:lpstr>
      <vt:lpstr>Segoe UI Semibold</vt:lpstr>
      <vt:lpstr>Wingdings</vt:lpstr>
      <vt:lpstr>7_FY15 Enterprise identity theme</vt:lpstr>
      <vt:lpstr>SMART TALKS 132: Machine Learning</vt:lpstr>
      <vt:lpstr>Andrii Shchur</vt:lpstr>
      <vt:lpstr>SQL + MACHINE LEARNING</vt:lpstr>
      <vt:lpstr>SQL + MACHINE LEARNING</vt:lpstr>
      <vt:lpstr>Автоматизация рабочих процессов</vt:lpstr>
      <vt:lpstr>SQL SERVER 2017 vs SQL SERVER 2016</vt:lpstr>
      <vt:lpstr>Технические требования</vt:lpstr>
      <vt:lpstr>Установка и настройка необходимого ПО</vt:lpstr>
      <vt:lpstr>Установка и настройка необходимого ПО</vt:lpstr>
      <vt:lpstr>Будущая архитектура</vt:lpstr>
      <vt:lpstr>DEMO</vt:lpstr>
      <vt:lpstr>Настройка SQL Server 22017</vt:lpstr>
      <vt:lpstr>Настройка SQL Server 22017</vt:lpstr>
      <vt:lpstr>Загрузка тестовых данных</vt:lpstr>
      <vt:lpstr>Подготовка таблицы для модели</vt:lpstr>
      <vt:lpstr>Подготовка таблицы для модели и процедура обучения</vt:lpstr>
      <vt:lpstr>Сохраняем модель</vt:lpstr>
      <vt:lpstr>Процедура для прогноза</vt:lpstr>
      <vt:lpstr>Выполняем процедуру прогноза</vt:lpstr>
      <vt:lpstr>Тестируем новую функцию прогноза</vt:lpstr>
      <vt:lpstr>Никаких проблем с дополнительными библиотеками</vt:lpstr>
      <vt:lpstr>Производительность</vt:lpstr>
      <vt:lpstr>Predict a million events per second</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TALKS # - Title</dc:title>
  <dc:creator>Maryna Rieznieva</dc:creator>
  <cp:lastModifiedBy>Andrii Shchur</cp:lastModifiedBy>
  <cp:revision>409</cp:revision>
  <dcterms:created xsi:type="dcterms:W3CDTF">2015-04-24T10:57:03Z</dcterms:created>
  <dcterms:modified xsi:type="dcterms:W3CDTF">2019-07-12T12:59:37Z</dcterms:modified>
</cp:coreProperties>
</file>